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311" r:id="rId7"/>
    <p:sldId id="327" r:id="rId8"/>
    <p:sldId id="328" r:id="rId9"/>
    <p:sldId id="329" r:id="rId10"/>
    <p:sldId id="321" r:id="rId11"/>
    <p:sldId id="331" r:id="rId12"/>
    <p:sldId id="335" r:id="rId13"/>
    <p:sldId id="323" r:id="rId14"/>
    <p:sldId id="325" r:id="rId15"/>
    <p:sldId id="324" r:id="rId16"/>
    <p:sldId id="316" r:id="rId17"/>
    <p:sldId id="337" r:id="rId18"/>
    <p:sldId id="336" r:id="rId19"/>
    <p:sldId id="326" r:id="rId20"/>
    <p:sldId id="261" r:id="rId21"/>
    <p:sldId id="262" r:id="rId22"/>
    <p:sldId id="263" r:id="rId23"/>
    <p:sldId id="264" r:id="rId24"/>
    <p:sldId id="265" r:id="rId25"/>
    <p:sldId id="266" r:id="rId26"/>
    <p:sldId id="267" r:id="rId27"/>
    <p:sldId id="268" r:id="rId28"/>
  </p:sldIdLst>
  <p:sldSz cx="9144000" cy="5143500" type="screen16x9"/>
  <p:notesSz cx="6858000" cy="9144000"/>
  <p:embeddedFontLst>
    <p:embeddedFont>
      <p:font typeface="Arial Black" panose="020B0604020202020204" pitchFamily="34" charset="0"/>
      <p:regular r:id="rId30"/>
      <p:bold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Mundy" initials="" lastIdx="1" clrIdx="0"/>
  <p:cmAuthor id="1" name="LJ Mortar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0"/>
  </p:normalViewPr>
  <p:slideViewPr>
    <p:cSldViewPr snapToGrid="0" snapToObjects="1">
      <p:cViewPr varScale="1">
        <p:scale>
          <a:sx n="160" d="100"/>
          <a:sy n="160" d="100"/>
        </p:scale>
        <p:origin x="2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98cf0e286d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98cf0e286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98cee07b97_14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98cee07b97_1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8cf0e286d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8cf0e286d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83e18638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83e18638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8cee07b9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8cee07b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988bc298d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988bc298d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7b275f2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97b275f2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8f8625fe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98f8625fe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988bc298dd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988bc298d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97b275f25a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97b275f25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7b275f25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97b275f25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8cf0e286d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8cf0e286d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0D1D-B5DE-FC40-AB85-D3E0CD325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0BCB6-618E-124F-9535-7A67EC0AC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BE6DA-8E12-CC40-B5FF-E615F04177B0}"/>
              </a:ext>
            </a:extLst>
          </p:cNvPr>
          <p:cNvSpPr>
            <a:spLocks noGrp="1"/>
          </p:cNvSpPr>
          <p:nvPr>
            <p:ph type="dt" sz="half" idx="10"/>
          </p:nvPr>
        </p:nvSpPr>
        <p:spPr/>
        <p:txBody>
          <a:bodyPr/>
          <a:lstStyle/>
          <a:p>
            <a:fld id="{6C7AB109-785D-4941-8B39-4E51EEA603FA}" type="datetimeFigureOut">
              <a:rPr lang="en-US" smtClean="0"/>
              <a:t>9/21/20</a:t>
            </a:fld>
            <a:endParaRPr lang="en-US"/>
          </a:p>
        </p:txBody>
      </p:sp>
      <p:sp>
        <p:nvSpPr>
          <p:cNvPr id="5" name="Footer Placeholder 4">
            <a:extLst>
              <a:ext uri="{FF2B5EF4-FFF2-40B4-BE49-F238E27FC236}">
                <a16:creationId xmlns:a16="http://schemas.microsoft.com/office/drawing/2014/main" id="{6F835826-54B4-E24C-A4B3-C559E3654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3C21B-BC97-3D43-ABD1-212805F69B39}"/>
              </a:ext>
            </a:extLst>
          </p:cNvPr>
          <p:cNvSpPr>
            <a:spLocks noGrp="1"/>
          </p:cNvSpPr>
          <p:nvPr>
            <p:ph type="sldNum" sz="quarter" idx="12"/>
          </p:nvPr>
        </p:nvSpPr>
        <p:spPr/>
        <p:txBody>
          <a:bodyPr/>
          <a:lstStyle/>
          <a:p>
            <a:fld id="{07D88FC3-7FEE-B345-B1A4-B7AC37C03F11}" type="slidenum">
              <a:rPr lang="en-US" smtClean="0"/>
              <a:t>‹#›</a:t>
            </a:fld>
            <a:endParaRPr lang="en-US"/>
          </a:p>
        </p:txBody>
      </p:sp>
    </p:spTree>
    <p:extLst>
      <p:ext uri="{BB962C8B-B14F-4D97-AF65-F5344CB8AC3E}">
        <p14:creationId xmlns:p14="http://schemas.microsoft.com/office/powerpoint/2010/main" val="334224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tiff"/><Relationship Id="rId3" Type="http://schemas.microsoft.com/office/2007/relationships/media" Target="../media/media2.mp4"/><Relationship Id="rId7" Type="http://schemas.openxmlformats.org/officeDocument/2006/relationships/slideLayout" Target="../slideLayouts/slideLayout12.xml"/><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0.png"/><Relationship Id="rId5" Type="http://schemas.microsoft.com/office/2007/relationships/media" Target="../media/media3.mp4"/><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7EBF-F8A1-884C-9910-02D2D5F48F97}"/>
              </a:ext>
            </a:extLst>
          </p:cNvPr>
          <p:cNvSpPr>
            <a:spLocks noGrp="1"/>
          </p:cNvSpPr>
          <p:nvPr>
            <p:ph type="title"/>
          </p:nvPr>
        </p:nvSpPr>
        <p:spPr>
          <a:xfrm>
            <a:off x="133814" y="240391"/>
            <a:ext cx="9144000" cy="994172"/>
          </a:xfrm>
        </p:spPr>
        <p:txBody>
          <a:bodyPr/>
          <a:lstStyle/>
          <a:p>
            <a:r>
              <a:rPr lang="en-US" dirty="0"/>
              <a:t>PlantVillage, as a UN FAO Partner, was asked to provide an emergency response </a:t>
            </a:r>
          </a:p>
        </p:txBody>
      </p:sp>
      <p:sp>
        <p:nvSpPr>
          <p:cNvPr id="3" name="Content Placeholder 2">
            <a:extLst>
              <a:ext uri="{FF2B5EF4-FFF2-40B4-BE49-F238E27FC236}">
                <a16:creationId xmlns:a16="http://schemas.microsoft.com/office/drawing/2014/main" id="{623260D7-43C9-7B43-B349-CD1A0D7952A6}"/>
              </a:ext>
            </a:extLst>
          </p:cNvPr>
          <p:cNvSpPr>
            <a:spLocks noGrp="1"/>
          </p:cNvSpPr>
          <p:nvPr>
            <p:ph idx="1"/>
          </p:nvPr>
        </p:nvSpPr>
        <p:spPr>
          <a:xfrm>
            <a:off x="483684" y="1475156"/>
            <a:ext cx="7886700" cy="2756732"/>
          </a:xfrm>
        </p:spPr>
        <p:txBody>
          <a:bodyPr/>
          <a:lstStyle/>
          <a:p>
            <a:pPr marL="0" indent="0">
              <a:buNone/>
            </a:pPr>
            <a:r>
              <a:rPr lang="en-US" dirty="0"/>
              <a:t>1) Build a Desert Locust surveillance tool for non-experts</a:t>
            </a:r>
          </a:p>
          <a:p>
            <a:pPr marL="0" indent="0">
              <a:buNone/>
            </a:pPr>
            <a:r>
              <a:rPr lang="en-US" dirty="0"/>
              <a:t>2) Deploy Locust Crisis teams   </a:t>
            </a:r>
          </a:p>
        </p:txBody>
      </p:sp>
      <p:pic>
        <p:nvPicPr>
          <p:cNvPr id="6" name="Picture 5" descr="Macintosh HD:Users:mediaeco:Documents:Mediae:2. Main Productions:1. Shamba Shape Up :SSU 11th Series:PlantVillage:Plant Village_logo.jpg">
            <a:extLst>
              <a:ext uri="{FF2B5EF4-FFF2-40B4-BE49-F238E27FC236}">
                <a16:creationId xmlns:a16="http://schemas.microsoft.com/office/drawing/2014/main" id="{F1D39676-4DD6-5F43-B544-45524D20874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4592736"/>
            <a:ext cx="2241396" cy="550764"/>
          </a:xfrm>
          <a:prstGeom prst="rect">
            <a:avLst/>
          </a:prstGeom>
          <a:noFill/>
          <a:ln>
            <a:noFill/>
          </a:ln>
        </p:spPr>
      </p:pic>
    </p:spTree>
    <p:extLst>
      <p:ext uri="{BB962C8B-B14F-4D97-AF65-F5344CB8AC3E}">
        <p14:creationId xmlns:p14="http://schemas.microsoft.com/office/powerpoint/2010/main" val="409671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B0E4-DF1F-2E4E-AAF5-80DBA2421A62}"/>
              </a:ext>
            </a:extLst>
          </p:cNvPr>
          <p:cNvSpPr>
            <a:spLocks noGrp="1"/>
          </p:cNvSpPr>
          <p:nvPr>
            <p:ph type="title"/>
          </p:nvPr>
        </p:nvSpPr>
        <p:spPr>
          <a:xfrm>
            <a:off x="265422" y="268268"/>
            <a:ext cx="8794944" cy="994172"/>
          </a:xfrm>
        </p:spPr>
        <p:txBody>
          <a:bodyPr>
            <a:normAutofit fontScale="90000"/>
          </a:bodyPr>
          <a:lstStyle/>
          <a:p>
            <a:r>
              <a:rPr lang="en-US" dirty="0"/>
              <a:t>1: Surveillance: eLocust3m- a satellite connected app for anyone to collect data like an FAO expert</a:t>
            </a:r>
          </a:p>
        </p:txBody>
      </p:sp>
      <p:pic>
        <p:nvPicPr>
          <p:cNvPr id="29" name="Picture 28">
            <a:extLst>
              <a:ext uri="{FF2B5EF4-FFF2-40B4-BE49-F238E27FC236}">
                <a16:creationId xmlns:a16="http://schemas.microsoft.com/office/drawing/2014/main" id="{DA0F9B34-1E58-794C-8872-08817FB295D2}"/>
              </a:ext>
            </a:extLst>
          </p:cNvPr>
          <p:cNvPicPr>
            <a:picLocks noChangeAspect="1"/>
          </p:cNvPicPr>
          <p:nvPr/>
        </p:nvPicPr>
        <p:blipFill>
          <a:blip r:embed="rId2"/>
          <a:stretch>
            <a:fillRect/>
          </a:stretch>
        </p:blipFill>
        <p:spPr>
          <a:xfrm>
            <a:off x="342880" y="1262440"/>
            <a:ext cx="2756411" cy="1871054"/>
          </a:xfrm>
          <a:prstGeom prst="rect">
            <a:avLst/>
          </a:prstGeom>
        </p:spPr>
      </p:pic>
      <p:pic>
        <p:nvPicPr>
          <p:cNvPr id="31" name="Picture 30">
            <a:extLst>
              <a:ext uri="{FF2B5EF4-FFF2-40B4-BE49-F238E27FC236}">
                <a16:creationId xmlns:a16="http://schemas.microsoft.com/office/drawing/2014/main" id="{65511B14-4856-1B44-9733-C9EAE1A15094}"/>
              </a:ext>
            </a:extLst>
          </p:cNvPr>
          <p:cNvPicPr>
            <a:picLocks noChangeAspect="1"/>
          </p:cNvPicPr>
          <p:nvPr/>
        </p:nvPicPr>
        <p:blipFill>
          <a:blip r:embed="rId3"/>
          <a:stretch>
            <a:fillRect/>
          </a:stretch>
        </p:blipFill>
        <p:spPr>
          <a:xfrm>
            <a:off x="4636323" y="1262440"/>
            <a:ext cx="2329519" cy="1748976"/>
          </a:xfrm>
          <a:prstGeom prst="rect">
            <a:avLst/>
          </a:prstGeom>
        </p:spPr>
      </p:pic>
      <p:cxnSp>
        <p:nvCxnSpPr>
          <p:cNvPr id="39" name="Straight Connector 38">
            <a:extLst>
              <a:ext uri="{FF2B5EF4-FFF2-40B4-BE49-F238E27FC236}">
                <a16:creationId xmlns:a16="http://schemas.microsoft.com/office/drawing/2014/main" id="{C23720C9-4C7D-C244-8B64-E90382C4001E}"/>
              </a:ext>
            </a:extLst>
          </p:cNvPr>
          <p:cNvCxnSpPr/>
          <p:nvPr/>
        </p:nvCxnSpPr>
        <p:spPr>
          <a:xfrm>
            <a:off x="3745718" y="1262440"/>
            <a:ext cx="0" cy="3881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5B9A726-A720-6E4C-B015-16859A404042}"/>
              </a:ext>
            </a:extLst>
          </p:cNvPr>
          <p:cNvSpPr/>
          <p:nvPr/>
        </p:nvSpPr>
        <p:spPr>
          <a:xfrm>
            <a:off x="3541589" y="2851975"/>
            <a:ext cx="432955" cy="228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vs</a:t>
            </a:r>
          </a:p>
        </p:txBody>
      </p:sp>
      <p:grpSp>
        <p:nvGrpSpPr>
          <p:cNvPr id="47" name="Group 46">
            <a:extLst>
              <a:ext uri="{FF2B5EF4-FFF2-40B4-BE49-F238E27FC236}">
                <a16:creationId xmlns:a16="http://schemas.microsoft.com/office/drawing/2014/main" id="{8759B71B-D721-A04B-9CE3-EB61F07AB1D6}"/>
              </a:ext>
            </a:extLst>
          </p:cNvPr>
          <p:cNvGrpSpPr/>
          <p:nvPr/>
        </p:nvGrpSpPr>
        <p:grpSpPr>
          <a:xfrm>
            <a:off x="2474979" y="1255035"/>
            <a:ext cx="6457984" cy="3905140"/>
            <a:chOff x="3299972" y="1673379"/>
            <a:chExt cx="8610645" cy="5206853"/>
          </a:xfrm>
        </p:grpSpPr>
        <p:grpSp>
          <p:nvGrpSpPr>
            <p:cNvPr id="45" name="Group 44">
              <a:extLst>
                <a:ext uri="{FF2B5EF4-FFF2-40B4-BE49-F238E27FC236}">
                  <a16:creationId xmlns:a16="http://schemas.microsoft.com/office/drawing/2014/main" id="{105AAB71-7B86-D14B-AD2A-92E0D3327874}"/>
                </a:ext>
              </a:extLst>
            </p:cNvPr>
            <p:cNvGrpSpPr/>
            <p:nvPr/>
          </p:nvGrpSpPr>
          <p:grpSpPr>
            <a:xfrm>
              <a:off x="6181764" y="1673379"/>
              <a:ext cx="5728853" cy="5206853"/>
              <a:chOff x="6181764" y="1673379"/>
              <a:chExt cx="5728853" cy="5206853"/>
            </a:xfrm>
          </p:grpSpPr>
          <p:pic>
            <p:nvPicPr>
              <p:cNvPr id="9" name="Picture 8">
                <a:extLst>
                  <a:ext uri="{FF2B5EF4-FFF2-40B4-BE49-F238E27FC236}">
                    <a16:creationId xmlns:a16="http://schemas.microsoft.com/office/drawing/2014/main" id="{1C4EF4C2-5476-0E4E-845C-C2BBD0BA243D}"/>
                  </a:ext>
                </a:extLst>
              </p:cNvPr>
              <p:cNvPicPr>
                <a:picLocks noChangeAspect="1"/>
              </p:cNvPicPr>
              <p:nvPr/>
            </p:nvPicPr>
            <p:blipFill>
              <a:blip r:embed="rId4"/>
              <a:stretch>
                <a:fillRect/>
              </a:stretch>
            </p:blipFill>
            <p:spPr>
              <a:xfrm>
                <a:off x="7939668" y="4025095"/>
                <a:ext cx="1348121" cy="2855137"/>
              </a:xfrm>
              <a:prstGeom prst="rect">
                <a:avLst/>
              </a:prstGeom>
            </p:spPr>
          </p:pic>
          <p:pic>
            <p:nvPicPr>
              <p:cNvPr id="13" name="Picture 12">
                <a:extLst>
                  <a:ext uri="{FF2B5EF4-FFF2-40B4-BE49-F238E27FC236}">
                    <a16:creationId xmlns:a16="http://schemas.microsoft.com/office/drawing/2014/main" id="{FFB71081-1897-E943-BA1A-D292A8FE288B}"/>
                  </a:ext>
                </a:extLst>
              </p:cNvPr>
              <p:cNvPicPr>
                <a:picLocks noChangeAspect="1"/>
              </p:cNvPicPr>
              <p:nvPr/>
            </p:nvPicPr>
            <p:blipFill>
              <a:blip r:embed="rId5"/>
              <a:stretch>
                <a:fillRect/>
              </a:stretch>
            </p:blipFill>
            <p:spPr>
              <a:xfrm>
                <a:off x="6181764" y="4014148"/>
                <a:ext cx="1334366" cy="2843852"/>
              </a:xfrm>
              <a:prstGeom prst="rect">
                <a:avLst/>
              </a:prstGeom>
            </p:spPr>
          </p:pic>
          <p:pic>
            <p:nvPicPr>
              <p:cNvPr id="33" name="Picture 32">
                <a:extLst>
                  <a:ext uri="{FF2B5EF4-FFF2-40B4-BE49-F238E27FC236}">
                    <a16:creationId xmlns:a16="http://schemas.microsoft.com/office/drawing/2014/main" id="{1973A064-1ACA-0B44-B1FF-DE1B1A45544B}"/>
                  </a:ext>
                </a:extLst>
              </p:cNvPr>
              <p:cNvPicPr>
                <a:picLocks noChangeAspect="1"/>
              </p:cNvPicPr>
              <p:nvPr/>
            </p:nvPicPr>
            <p:blipFill>
              <a:blip r:embed="rId6"/>
              <a:stretch>
                <a:fillRect/>
              </a:stretch>
            </p:blipFill>
            <p:spPr>
              <a:xfrm>
                <a:off x="9287789" y="1673379"/>
                <a:ext cx="2622828" cy="4073331"/>
              </a:xfrm>
              <a:prstGeom prst="rect">
                <a:avLst/>
              </a:prstGeom>
            </p:spPr>
          </p:pic>
          <p:sp>
            <p:nvSpPr>
              <p:cNvPr id="34" name="Rectangle 33">
                <a:extLst>
                  <a:ext uri="{FF2B5EF4-FFF2-40B4-BE49-F238E27FC236}">
                    <a16:creationId xmlns:a16="http://schemas.microsoft.com/office/drawing/2014/main" id="{E3FE3D08-990A-4846-B57E-9AC59FF90A1B}"/>
                  </a:ext>
                </a:extLst>
              </p:cNvPr>
              <p:cNvSpPr/>
              <p:nvPr/>
            </p:nvSpPr>
            <p:spPr>
              <a:xfrm>
                <a:off x="10565404" y="3612714"/>
                <a:ext cx="608184" cy="34197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6" name="Straight Arrow Connector 35">
                <a:extLst>
                  <a:ext uri="{FF2B5EF4-FFF2-40B4-BE49-F238E27FC236}">
                    <a16:creationId xmlns:a16="http://schemas.microsoft.com/office/drawing/2014/main" id="{4ED50823-8476-2F40-A5F3-7A14A23D0204}"/>
                  </a:ext>
                </a:extLst>
              </p:cNvPr>
              <p:cNvCxnSpPr>
                <a:cxnSpLocks/>
              </p:cNvCxnSpPr>
              <p:nvPr/>
            </p:nvCxnSpPr>
            <p:spPr>
              <a:xfrm flipH="1">
                <a:off x="9117919" y="3954685"/>
                <a:ext cx="1447485" cy="162092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6751A06-7A08-DC46-A68E-A9518690F73E}"/>
                  </a:ext>
                </a:extLst>
              </p:cNvPr>
              <p:cNvCxnSpPr>
                <a:cxnSpLocks/>
              </p:cNvCxnSpPr>
              <p:nvPr/>
            </p:nvCxnSpPr>
            <p:spPr>
              <a:xfrm flipH="1">
                <a:off x="7306962" y="5575609"/>
                <a:ext cx="583024"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D514657A-CA2A-9245-9C0C-17D073DD238C}"/>
                </a:ext>
              </a:extLst>
            </p:cNvPr>
            <p:cNvSpPr/>
            <p:nvPr/>
          </p:nvSpPr>
          <p:spPr>
            <a:xfrm flipV="1">
              <a:off x="3299972" y="1820563"/>
              <a:ext cx="608184" cy="39583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8" name="TextBox 47">
            <a:extLst>
              <a:ext uri="{FF2B5EF4-FFF2-40B4-BE49-F238E27FC236}">
                <a16:creationId xmlns:a16="http://schemas.microsoft.com/office/drawing/2014/main" id="{EA60B639-635A-DB4B-946E-2DC7DA54D63E}"/>
              </a:ext>
            </a:extLst>
          </p:cNvPr>
          <p:cNvSpPr txBox="1"/>
          <p:nvPr/>
        </p:nvSpPr>
        <p:spPr>
          <a:xfrm>
            <a:off x="7731961" y="4813925"/>
            <a:ext cx="1012385" cy="369332"/>
          </a:xfrm>
          <a:prstGeom prst="rect">
            <a:avLst/>
          </a:prstGeom>
          <a:noFill/>
        </p:spPr>
        <p:txBody>
          <a:bodyPr wrap="square" rtlCol="0">
            <a:spAutoFit/>
          </a:bodyPr>
          <a:lstStyle/>
          <a:p>
            <a:r>
              <a:rPr lang="en-US" sz="900" dirty="0"/>
              <a:t>Frank Doyle at PlantVillage</a:t>
            </a:r>
          </a:p>
        </p:txBody>
      </p:sp>
      <p:pic>
        <p:nvPicPr>
          <p:cNvPr id="52" name="Picture 51">
            <a:extLst>
              <a:ext uri="{FF2B5EF4-FFF2-40B4-BE49-F238E27FC236}">
                <a16:creationId xmlns:a16="http://schemas.microsoft.com/office/drawing/2014/main" id="{6EED14F5-7266-7240-879B-CED237F94707}"/>
              </a:ext>
            </a:extLst>
          </p:cNvPr>
          <p:cNvPicPr>
            <a:picLocks noChangeAspect="1"/>
          </p:cNvPicPr>
          <p:nvPr/>
        </p:nvPicPr>
        <p:blipFill>
          <a:blip r:embed="rId7"/>
          <a:stretch>
            <a:fillRect/>
          </a:stretch>
        </p:blipFill>
        <p:spPr>
          <a:xfrm flipH="1">
            <a:off x="8603004" y="4686379"/>
            <a:ext cx="540996" cy="457121"/>
          </a:xfrm>
          <a:prstGeom prst="rect">
            <a:avLst/>
          </a:prstGeom>
        </p:spPr>
      </p:pic>
    </p:spTree>
    <p:extLst>
      <p:ext uri="{BB962C8B-B14F-4D97-AF65-F5344CB8AC3E}">
        <p14:creationId xmlns:p14="http://schemas.microsoft.com/office/powerpoint/2010/main" val="27246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B0E4-DF1F-2E4E-AAF5-80DBA2421A62}"/>
              </a:ext>
            </a:extLst>
          </p:cNvPr>
          <p:cNvSpPr>
            <a:spLocks noGrp="1"/>
          </p:cNvSpPr>
          <p:nvPr>
            <p:ph type="title"/>
          </p:nvPr>
        </p:nvSpPr>
        <p:spPr>
          <a:xfrm>
            <a:off x="265422" y="268268"/>
            <a:ext cx="8934334" cy="994172"/>
          </a:xfrm>
        </p:spPr>
        <p:txBody>
          <a:bodyPr>
            <a:normAutofit/>
          </a:bodyPr>
          <a:lstStyle/>
          <a:p>
            <a:r>
              <a:rPr lang="en-US" dirty="0"/>
              <a:t>1: Surveillance: eLocust3m- AI assisted classification</a:t>
            </a:r>
          </a:p>
        </p:txBody>
      </p:sp>
      <p:pic>
        <p:nvPicPr>
          <p:cNvPr id="29" name="Picture 28">
            <a:extLst>
              <a:ext uri="{FF2B5EF4-FFF2-40B4-BE49-F238E27FC236}">
                <a16:creationId xmlns:a16="http://schemas.microsoft.com/office/drawing/2014/main" id="{DA0F9B34-1E58-794C-8872-08817FB295D2}"/>
              </a:ext>
            </a:extLst>
          </p:cNvPr>
          <p:cNvPicPr>
            <a:picLocks noChangeAspect="1"/>
          </p:cNvPicPr>
          <p:nvPr/>
        </p:nvPicPr>
        <p:blipFill>
          <a:blip r:embed="rId2"/>
          <a:stretch>
            <a:fillRect/>
          </a:stretch>
        </p:blipFill>
        <p:spPr>
          <a:xfrm>
            <a:off x="410572" y="1357441"/>
            <a:ext cx="2756411" cy="1871054"/>
          </a:xfrm>
          <a:prstGeom prst="rect">
            <a:avLst/>
          </a:prstGeom>
        </p:spPr>
      </p:pic>
      <p:cxnSp>
        <p:nvCxnSpPr>
          <p:cNvPr id="39" name="Straight Connector 38">
            <a:extLst>
              <a:ext uri="{FF2B5EF4-FFF2-40B4-BE49-F238E27FC236}">
                <a16:creationId xmlns:a16="http://schemas.microsoft.com/office/drawing/2014/main" id="{C23720C9-4C7D-C244-8B64-E90382C4001E}"/>
              </a:ext>
            </a:extLst>
          </p:cNvPr>
          <p:cNvCxnSpPr/>
          <p:nvPr/>
        </p:nvCxnSpPr>
        <p:spPr>
          <a:xfrm>
            <a:off x="3745718" y="1262440"/>
            <a:ext cx="0" cy="3881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5B9A726-A720-6E4C-B015-16859A404042}"/>
              </a:ext>
            </a:extLst>
          </p:cNvPr>
          <p:cNvSpPr/>
          <p:nvPr/>
        </p:nvSpPr>
        <p:spPr>
          <a:xfrm>
            <a:off x="3541589" y="2851975"/>
            <a:ext cx="432955" cy="228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vs</a:t>
            </a:r>
          </a:p>
        </p:txBody>
      </p:sp>
      <p:pic>
        <p:nvPicPr>
          <p:cNvPr id="14" name="Picture 13">
            <a:extLst>
              <a:ext uri="{FF2B5EF4-FFF2-40B4-BE49-F238E27FC236}">
                <a16:creationId xmlns:a16="http://schemas.microsoft.com/office/drawing/2014/main" id="{647E6E7B-1F9C-D147-951A-45AA28FF4114}"/>
              </a:ext>
            </a:extLst>
          </p:cNvPr>
          <p:cNvPicPr>
            <a:picLocks noChangeAspect="1"/>
          </p:cNvPicPr>
          <p:nvPr/>
        </p:nvPicPr>
        <p:blipFill>
          <a:blip r:embed="rId3"/>
          <a:stretch>
            <a:fillRect/>
          </a:stretch>
        </p:blipFill>
        <p:spPr>
          <a:xfrm>
            <a:off x="4061835" y="1357441"/>
            <a:ext cx="1565647" cy="3331349"/>
          </a:xfrm>
          <a:prstGeom prst="rect">
            <a:avLst/>
          </a:prstGeom>
        </p:spPr>
      </p:pic>
      <p:pic>
        <p:nvPicPr>
          <p:cNvPr id="15" name="Picture 14">
            <a:extLst>
              <a:ext uri="{FF2B5EF4-FFF2-40B4-BE49-F238E27FC236}">
                <a16:creationId xmlns:a16="http://schemas.microsoft.com/office/drawing/2014/main" id="{BEC9C89E-4CB3-E04A-A566-55C0C20F920A}"/>
              </a:ext>
            </a:extLst>
          </p:cNvPr>
          <p:cNvPicPr>
            <a:picLocks noChangeAspect="1"/>
          </p:cNvPicPr>
          <p:nvPr/>
        </p:nvPicPr>
        <p:blipFill>
          <a:blip r:embed="rId4"/>
          <a:stretch>
            <a:fillRect/>
          </a:stretch>
        </p:blipFill>
        <p:spPr>
          <a:xfrm>
            <a:off x="5807667" y="1379651"/>
            <a:ext cx="2579897" cy="1725101"/>
          </a:xfrm>
          <a:prstGeom prst="rect">
            <a:avLst/>
          </a:prstGeom>
        </p:spPr>
      </p:pic>
      <p:sp>
        <p:nvSpPr>
          <p:cNvPr id="5" name="Rectangle 4">
            <a:extLst>
              <a:ext uri="{FF2B5EF4-FFF2-40B4-BE49-F238E27FC236}">
                <a16:creationId xmlns:a16="http://schemas.microsoft.com/office/drawing/2014/main" id="{C3F02904-590E-644B-B1BC-03D6E4151790}"/>
              </a:ext>
            </a:extLst>
          </p:cNvPr>
          <p:cNvSpPr/>
          <p:nvPr/>
        </p:nvSpPr>
        <p:spPr>
          <a:xfrm>
            <a:off x="664554" y="1567041"/>
            <a:ext cx="418171" cy="5464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TextBox 5">
            <a:extLst>
              <a:ext uri="{FF2B5EF4-FFF2-40B4-BE49-F238E27FC236}">
                <a16:creationId xmlns:a16="http://schemas.microsoft.com/office/drawing/2014/main" id="{E1426C14-6190-2645-9537-1B3715FB20D4}"/>
              </a:ext>
            </a:extLst>
          </p:cNvPr>
          <p:cNvSpPr txBox="1"/>
          <p:nvPr/>
        </p:nvSpPr>
        <p:spPr>
          <a:xfrm>
            <a:off x="289366" y="3197928"/>
            <a:ext cx="3276167" cy="415498"/>
          </a:xfrm>
          <a:prstGeom prst="rect">
            <a:avLst/>
          </a:prstGeom>
          <a:noFill/>
        </p:spPr>
        <p:txBody>
          <a:bodyPr wrap="square" rtlCol="0">
            <a:spAutoFit/>
          </a:bodyPr>
          <a:lstStyle/>
          <a:p>
            <a:r>
              <a:rPr lang="en-US" sz="1050" dirty="0"/>
              <a:t>Keith </a:t>
            </a:r>
            <a:r>
              <a:rPr lang="en-US" sz="1050" dirty="0" err="1"/>
              <a:t>Cressman</a:t>
            </a:r>
            <a:r>
              <a:rPr lang="en-US" sz="1050" dirty="0"/>
              <a:t>, Senior Locust Forecaster at UN FAO</a:t>
            </a:r>
          </a:p>
        </p:txBody>
      </p:sp>
      <p:sp>
        <p:nvSpPr>
          <p:cNvPr id="19" name="Rectangle 18">
            <a:extLst>
              <a:ext uri="{FF2B5EF4-FFF2-40B4-BE49-F238E27FC236}">
                <a16:creationId xmlns:a16="http://schemas.microsoft.com/office/drawing/2014/main" id="{9EAD19CE-6378-6F43-874B-EFDD47BCB03A}"/>
              </a:ext>
            </a:extLst>
          </p:cNvPr>
          <p:cNvSpPr/>
          <p:nvPr/>
        </p:nvSpPr>
        <p:spPr>
          <a:xfrm>
            <a:off x="6690732" y="2291575"/>
            <a:ext cx="858644" cy="813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F17E2E94-635A-8041-B677-E3960358AAAA}"/>
              </a:ext>
            </a:extLst>
          </p:cNvPr>
          <p:cNvSpPr txBox="1"/>
          <p:nvPr/>
        </p:nvSpPr>
        <p:spPr>
          <a:xfrm>
            <a:off x="5807667" y="3129379"/>
            <a:ext cx="3126997" cy="253916"/>
          </a:xfrm>
          <a:prstGeom prst="rect">
            <a:avLst/>
          </a:prstGeom>
          <a:noFill/>
        </p:spPr>
        <p:txBody>
          <a:bodyPr wrap="square" rtlCol="0">
            <a:spAutoFit/>
          </a:bodyPr>
          <a:lstStyle/>
          <a:p>
            <a:r>
              <a:rPr lang="en-US" sz="1050" dirty="0"/>
              <a:t>Tyson Yassin, PlantVillage team member</a:t>
            </a:r>
          </a:p>
        </p:txBody>
      </p:sp>
      <p:grpSp>
        <p:nvGrpSpPr>
          <p:cNvPr id="28" name="Group 27">
            <a:extLst>
              <a:ext uri="{FF2B5EF4-FFF2-40B4-BE49-F238E27FC236}">
                <a16:creationId xmlns:a16="http://schemas.microsoft.com/office/drawing/2014/main" id="{6B3E9E4D-6AC7-8B42-9D9F-603EE4ED9AC3}"/>
              </a:ext>
            </a:extLst>
          </p:cNvPr>
          <p:cNvGrpSpPr/>
          <p:nvPr/>
        </p:nvGrpSpPr>
        <p:grpSpPr>
          <a:xfrm>
            <a:off x="48953" y="1357441"/>
            <a:ext cx="9276049" cy="3864238"/>
            <a:chOff x="15886" y="1807577"/>
            <a:chExt cx="12368065" cy="5152316"/>
          </a:xfrm>
        </p:grpSpPr>
        <p:pic>
          <p:nvPicPr>
            <p:cNvPr id="16" name="Picture 15">
              <a:extLst>
                <a:ext uri="{FF2B5EF4-FFF2-40B4-BE49-F238E27FC236}">
                  <a16:creationId xmlns:a16="http://schemas.microsoft.com/office/drawing/2014/main" id="{A4051291-0DAA-1B48-93FB-A775209AFABD}"/>
                </a:ext>
              </a:extLst>
            </p:cNvPr>
            <p:cNvPicPr>
              <a:picLocks noChangeAspect="1"/>
            </p:cNvPicPr>
            <p:nvPr/>
          </p:nvPicPr>
          <p:blipFill>
            <a:blip r:embed="rId5"/>
            <a:stretch>
              <a:fillRect/>
            </a:stretch>
          </p:blipFill>
          <p:spPr>
            <a:xfrm>
              <a:off x="15886" y="1807577"/>
              <a:ext cx="7580243" cy="4510594"/>
            </a:xfrm>
            <a:prstGeom prst="rect">
              <a:avLst/>
            </a:prstGeom>
          </p:spPr>
        </p:pic>
        <p:sp>
          <p:nvSpPr>
            <p:cNvPr id="17" name="Rectangle 16">
              <a:extLst>
                <a:ext uri="{FF2B5EF4-FFF2-40B4-BE49-F238E27FC236}">
                  <a16:creationId xmlns:a16="http://schemas.microsoft.com/office/drawing/2014/main" id="{8AF5053F-1E3B-8148-89C4-3A161479563A}"/>
                </a:ext>
              </a:extLst>
            </p:cNvPr>
            <p:cNvSpPr/>
            <p:nvPr/>
          </p:nvSpPr>
          <p:spPr>
            <a:xfrm>
              <a:off x="1862698" y="6021859"/>
              <a:ext cx="1194486" cy="123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680A13FF-8547-E543-9AE0-4A58C1C39F49}"/>
                </a:ext>
              </a:extLst>
            </p:cNvPr>
            <p:cNvSpPr txBox="1"/>
            <p:nvPr/>
          </p:nvSpPr>
          <p:spPr>
            <a:xfrm>
              <a:off x="7800300" y="4957673"/>
              <a:ext cx="3262183" cy="338555"/>
            </a:xfrm>
            <a:prstGeom prst="rect">
              <a:avLst/>
            </a:prstGeom>
            <a:noFill/>
          </p:spPr>
          <p:txBody>
            <a:bodyPr wrap="square" rtlCol="0">
              <a:spAutoFit/>
            </a:bodyPr>
            <a:lstStyle/>
            <a:p>
              <a:r>
                <a:rPr lang="en-US" sz="1050" dirty="0"/>
                <a:t>&gt;100,000 images collected </a:t>
              </a:r>
            </a:p>
          </p:txBody>
        </p:sp>
        <p:pic>
          <p:nvPicPr>
            <p:cNvPr id="22" name="Picture 21">
              <a:extLst>
                <a:ext uri="{FF2B5EF4-FFF2-40B4-BE49-F238E27FC236}">
                  <a16:creationId xmlns:a16="http://schemas.microsoft.com/office/drawing/2014/main" id="{CB95D1A5-382E-1847-A35D-6D955045C59A}"/>
                </a:ext>
              </a:extLst>
            </p:cNvPr>
            <p:cNvPicPr>
              <a:picLocks noChangeAspect="1"/>
            </p:cNvPicPr>
            <p:nvPr/>
          </p:nvPicPr>
          <p:blipFill>
            <a:blip r:embed="rId6"/>
            <a:stretch>
              <a:fillRect/>
            </a:stretch>
          </p:blipFill>
          <p:spPr>
            <a:xfrm>
              <a:off x="9395025" y="5548484"/>
              <a:ext cx="844989" cy="828581"/>
            </a:xfrm>
            <a:prstGeom prst="rect">
              <a:avLst/>
            </a:prstGeom>
          </p:spPr>
        </p:pic>
        <p:pic>
          <p:nvPicPr>
            <p:cNvPr id="27" name="Picture 26">
              <a:extLst>
                <a:ext uri="{FF2B5EF4-FFF2-40B4-BE49-F238E27FC236}">
                  <a16:creationId xmlns:a16="http://schemas.microsoft.com/office/drawing/2014/main" id="{C5A0F52B-7F4D-9647-AE9B-6F8C59EC73B5}"/>
                </a:ext>
              </a:extLst>
            </p:cNvPr>
            <p:cNvPicPr>
              <a:picLocks noChangeAspect="1"/>
            </p:cNvPicPr>
            <p:nvPr/>
          </p:nvPicPr>
          <p:blipFill>
            <a:blip r:embed="rId7"/>
            <a:stretch>
              <a:fillRect/>
            </a:stretch>
          </p:blipFill>
          <p:spPr>
            <a:xfrm>
              <a:off x="8026404" y="5507532"/>
              <a:ext cx="914663" cy="910486"/>
            </a:xfrm>
            <a:prstGeom prst="rect">
              <a:avLst/>
            </a:prstGeom>
          </p:spPr>
        </p:pic>
        <p:sp>
          <p:nvSpPr>
            <p:cNvPr id="35" name="TextBox 34">
              <a:extLst>
                <a:ext uri="{FF2B5EF4-FFF2-40B4-BE49-F238E27FC236}">
                  <a16:creationId xmlns:a16="http://schemas.microsoft.com/office/drawing/2014/main" id="{BAA1D5CC-BD70-1143-84E9-07A46E29EE6B}"/>
                </a:ext>
              </a:extLst>
            </p:cNvPr>
            <p:cNvSpPr txBox="1"/>
            <p:nvPr/>
          </p:nvSpPr>
          <p:spPr>
            <a:xfrm>
              <a:off x="7888030" y="6405896"/>
              <a:ext cx="4495921" cy="553997"/>
            </a:xfrm>
            <a:prstGeom prst="rect">
              <a:avLst/>
            </a:prstGeom>
            <a:noFill/>
          </p:spPr>
          <p:txBody>
            <a:bodyPr wrap="square" rtlCol="0">
              <a:spAutoFit/>
            </a:bodyPr>
            <a:lstStyle/>
            <a:p>
              <a:r>
                <a:rPr lang="en-US" sz="1050" dirty="0"/>
                <a:t>Pete McCloskey and Rohit </a:t>
              </a:r>
              <a:r>
                <a:rPr lang="en-US" sz="1050" dirty="0" err="1"/>
                <a:t>Gangupantulu</a:t>
              </a:r>
              <a:r>
                <a:rPr lang="en-US" sz="1050" dirty="0"/>
                <a:t>- AI engineers at PlantVillage  + 45 current undergrads</a:t>
              </a:r>
            </a:p>
          </p:txBody>
        </p:sp>
      </p:grpSp>
      <p:sp>
        <p:nvSpPr>
          <p:cNvPr id="30" name="Rectangle 29">
            <a:extLst>
              <a:ext uri="{FF2B5EF4-FFF2-40B4-BE49-F238E27FC236}">
                <a16:creationId xmlns:a16="http://schemas.microsoft.com/office/drawing/2014/main" id="{160594EA-A87F-264F-B767-4A91187953C1}"/>
              </a:ext>
            </a:extLst>
          </p:cNvPr>
          <p:cNvSpPr/>
          <p:nvPr/>
        </p:nvSpPr>
        <p:spPr>
          <a:xfrm>
            <a:off x="1444729" y="3575166"/>
            <a:ext cx="574589" cy="304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ectangle 37">
            <a:extLst>
              <a:ext uri="{FF2B5EF4-FFF2-40B4-BE49-F238E27FC236}">
                <a16:creationId xmlns:a16="http://schemas.microsoft.com/office/drawing/2014/main" id="{CFDC6AB7-0DFD-534C-8AFE-C6D141BAD01B}"/>
              </a:ext>
            </a:extLst>
          </p:cNvPr>
          <p:cNvSpPr/>
          <p:nvPr/>
        </p:nvSpPr>
        <p:spPr>
          <a:xfrm>
            <a:off x="136237" y="3575166"/>
            <a:ext cx="574589" cy="257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40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E43BC8-BA66-FA47-B02B-9C43FB154DC1}"/>
              </a:ext>
            </a:extLst>
          </p:cNvPr>
          <p:cNvSpPr txBox="1">
            <a:spLocks/>
          </p:cNvSpPr>
          <p:nvPr/>
        </p:nvSpPr>
        <p:spPr>
          <a:xfrm>
            <a:off x="0" y="273844"/>
            <a:ext cx="9289997"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t>2) Deploy Locust Crisis teams  (modelled on PV Dream Teams)  </a:t>
            </a:r>
          </a:p>
        </p:txBody>
      </p:sp>
      <p:pic>
        <p:nvPicPr>
          <p:cNvPr id="3" name="Picture 2">
            <a:extLst>
              <a:ext uri="{FF2B5EF4-FFF2-40B4-BE49-F238E27FC236}">
                <a16:creationId xmlns:a16="http://schemas.microsoft.com/office/drawing/2014/main" id="{24780161-EDA9-2648-BC9F-F6880FA3AE65}"/>
              </a:ext>
            </a:extLst>
          </p:cNvPr>
          <p:cNvPicPr>
            <a:picLocks noChangeAspect="1"/>
          </p:cNvPicPr>
          <p:nvPr/>
        </p:nvPicPr>
        <p:blipFill rotWithShape="1">
          <a:blip r:embed="rId2"/>
          <a:srcRect t="48735"/>
          <a:stretch/>
        </p:blipFill>
        <p:spPr>
          <a:xfrm>
            <a:off x="97203" y="798444"/>
            <a:ext cx="3053729" cy="1706226"/>
          </a:xfrm>
          <a:prstGeom prst="rect">
            <a:avLst/>
          </a:prstGeom>
        </p:spPr>
      </p:pic>
      <p:pic>
        <p:nvPicPr>
          <p:cNvPr id="8" name="Picture 7">
            <a:extLst>
              <a:ext uri="{FF2B5EF4-FFF2-40B4-BE49-F238E27FC236}">
                <a16:creationId xmlns:a16="http://schemas.microsoft.com/office/drawing/2014/main" id="{76891DBC-F757-9F4D-87F3-2EDBC5EB6522}"/>
              </a:ext>
            </a:extLst>
          </p:cNvPr>
          <p:cNvPicPr>
            <a:picLocks noChangeAspect="1"/>
          </p:cNvPicPr>
          <p:nvPr/>
        </p:nvPicPr>
        <p:blipFill>
          <a:blip r:embed="rId3"/>
          <a:stretch>
            <a:fillRect/>
          </a:stretch>
        </p:blipFill>
        <p:spPr>
          <a:xfrm>
            <a:off x="97203" y="2562670"/>
            <a:ext cx="3057478" cy="2290676"/>
          </a:xfrm>
          <a:prstGeom prst="rect">
            <a:avLst/>
          </a:prstGeom>
        </p:spPr>
      </p:pic>
      <p:pic>
        <p:nvPicPr>
          <p:cNvPr id="10" name="Picture 9">
            <a:extLst>
              <a:ext uri="{FF2B5EF4-FFF2-40B4-BE49-F238E27FC236}">
                <a16:creationId xmlns:a16="http://schemas.microsoft.com/office/drawing/2014/main" id="{7065F74D-8DC7-9A4B-92A8-1C663EE01B5B}"/>
              </a:ext>
            </a:extLst>
          </p:cNvPr>
          <p:cNvPicPr>
            <a:picLocks noChangeAspect="1"/>
          </p:cNvPicPr>
          <p:nvPr/>
        </p:nvPicPr>
        <p:blipFill>
          <a:blip r:embed="rId4"/>
          <a:stretch>
            <a:fillRect/>
          </a:stretch>
        </p:blipFill>
        <p:spPr>
          <a:xfrm>
            <a:off x="3338446" y="811146"/>
            <a:ext cx="3607196" cy="2709446"/>
          </a:xfrm>
          <a:prstGeom prst="rect">
            <a:avLst/>
          </a:prstGeom>
        </p:spPr>
      </p:pic>
      <p:pic>
        <p:nvPicPr>
          <p:cNvPr id="6" name="Picture 5">
            <a:extLst>
              <a:ext uri="{FF2B5EF4-FFF2-40B4-BE49-F238E27FC236}">
                <a16:creationId xmlns:a16="http://schemas.microsoft.com/office/drawing/2014/main" id="{EF2B6E62-4E09-1149-BE31-0E461E51AF80}"/>
              </a:ext>
            </a:extLst>
          </p:cNvPr>
          <p:cNvPicPr>
            <a:picLocks noChangeAspect="1"/>
          </p:cNvPicPr>
          <p:nvPr/>
        </p:nvPicPr>
        <p:blipFill>
          <a:blip r:embed="rId5"/>
          <a:stretch>
            <a:fillRect/>
          </a:stretch>
        </p:blipFill>
        <p:spPr>
          <a:xfrm>
            <a:off x="7056731" y="789476"/>
            <a:ext cx="1932219" cy="2731116"/>
          </a:xfrm>
          <a:prstGeom prst="rect">
            <a:avLst/>
          </a:prstGeom>
        </p:spPr>
      </p:pic>
      <p:pic>
        <p:nvPicPr>
          <p:cNvPr id="12" name="Picture 11" descr="A picture containing person, outdoor, child, boy&#10;&#10;Description automatically generated">
            <a:extLst>
              <a:ext uri="{FF2B5EF4-FFF2-40B4-BE49-F238E27FC236}">
                <a16:creationId xmlns:a16="http://schemas.microsoft.com/office/drawing/2014/main" id="{4EA6CF9C-44B7-1849-A327-A1517BEC7544}"/>
              </a:ext>
            </a:extLst>
          </p:cNvPr>
          <p:cNvPicPr>
            <a:picLocks noChangeAspect="1"/>
          </p:cNvPicPr>
          <p:nvPr/>
        </p:nvPicPr>
        <p:blipFill rotWithShape="1">
          <a:blip r:embed="rId6">
            <a:extLst>
              <a:ext uri="{28A0092B-C50C-407E-A947-70E740481C1C}">
                <a14:useLocalDpi xmlns:a14="http://schemas.microsoft.com/office/drawing/2010/main" val="0"/>
              </a:ext>
            </a:extLst>
          </a:blip>
          <a:srcRect t="1878" r="3" b="793"/>
          <a:stretch/>
        </p:blipFill>
        <p:spPr>
          <a:xfrm>
            <a:off x="3338446" y="3594307"/>
            <a:ext cx="1681619" cy="1243937"/>
          </a:xfrm>
          <a:prstGeom prst="rect">
            <a:avLst/>
          </a:prstGeom>
        </p:spPr>
      </p:pic>
      <p:pic>
        <p:nvPicPr>
          <p:cNvPr id="13" name="Picture 12" descr="A group of people standing in a park&#10;&#10;Description automatically generated">
            <a:extLst>
              <a:ext uri="{FF2B5EF4-FFF2-40B4-BE49-F238E27FC236}">
                <a16:creationId xmlns:a16="http://schemas.microsoft.com/office/drawing/2014/main" id="{89A5C131-5558-D94C-B0BC-59172E0F27B6}"/>
              </a:ext>
            </a:extLst>
          </p:cNvPr>
          <p:cNvPicPr>
            <a:picLocks noChangeAspect="1"/>
          </p:cNvPicPr>
          <p:nvPr/>
        </p:nvPicPr>
        <p:blipFill rotWithShape="1">
          <a:blip r:embed="rId7">
            <a:extLst>
              <a:ext uri="{28A0092B-C50C-407E-A947-70E740481C1C}">
                <a14:useLocalDpi xmlns:a14="http://schemas.microsoft.com/office/drawing/2010/main" val="0"/>
              </a:ext>
            </a:extLst>
          </a:blip>
          <a:srcRect l="8021" t="5101" r="11518" b="23003"/>
          <a:stretch/>
        </p:blipFill>
        <p:spPr>
          <a:xfrm>
            <a:off x="5062994" y="3594307"/>
            <a:ext cx="1061499" cy="1243937"/>
          </a:xfrm>
          <a:prstGeom prst="rect">
            <a:avLst/>
          </a:prstGeom>
        </p:spPr>
      </p:pic>
      <p:pic>
        <p:nvPicPr>
          <p:cNvPr id="14" name="Picture 13">
            <a:extLst>
              <a:ext uri="{FF2B5EF4-FFF2-40B4-BE49-F238E27FC236}">
                <a16:creationId xmlns:a16="http://schemas.microsoft.com/office/drawing/2014/main" id="{386EE932-F514-B64B-8002-89E5870B2A58}"/>
              </a:ext>
            </a:extLst>
          </p:cNvPr>
          <p:cNvPicPr>
            <a:picLocks noChangeAspect="1"/>
          </p:cNvPicPr>
          <p:nvPr/>
        </p:nvPicPr>
        <p:blipFill rotWithShape="1">
          <a:blip r:embed="rId8"/>
          <a:srcRect r="2191"/>
          <a:stretch/>
        </p:blipFill>
        <p:spPr>
          <a:xfrm>
            <a:off x="6167422" y="3589902"/>
            <a:ext cx="2821528" cy="1248341"/>
          </a:xfrm>
          <a:prstGeom prst="rect">
            <a:avLst/>
          </a:prstGeom>
        </p:spPr>
      </p:pic>
      <p:grpSp>
        <p:nvGrpSpPr>
          <p:cNvPr id="16" name="Group 15">
            <a:extLst>
              <a:ext uri="{FF2B5EF4-FFF2-40B4-BE49-F238E27FC236}">
                <a16:creationId xmlns:a16="http://schemas.microsoft.com/office/drawing/2014/main" id="{CAA32D0B-B9CF-BE46-A739-DEF972C73889}"/>
              </a:ext>
            </a:extLst>
          </p:cNvPr>
          <p:cNvGrpSpPr/>
          <p:nvPr/>
        </p:nvGrpSpPr>
        <p:grpSpPr>
          <a:xfrm>
            <a:off x="97203" y="631167"/>
            <a:ext cx="9002836" cy="4512334"/>
            <a:chOff x="129604" y="841555"/>
            <a:chExt cx="12003781" cy="6016445"/>
          </a:xfrm>
        </p:grpSpPr>
        <p:pic>
          <p:nvPicPr>
            <p:cNvPr id="1026" name="Picture 2" descr="https://lh4.googleusercontent.com/_qxtVozsHylvq0LOPrVOjkX0JaC4blD0jk_E_Jse_r-oGmCvScf_WuQeW8YmzKl0aEvWEgtdh7VSlYC43P0DF0Yhu8SK1NKRSp9aY2ptGx34D-du7pLctgTGMtwxlJRJP1j6ow1S8CI">
              <a:extLst>
                <a:ext uri="{FF2B5EF4-FFF2-40B4-BE49-F238E27FC236}">
                  <a16:creationId xmlns:a16="http://schemas.microsoft.com/office/drawing/2014/main" id="{71457064-0477-2248-957E-1BD6D38627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4706"/>
            <a:stretch/>
          </p:blipFill>
          <p:spPr bwMode="auto">
            <a:xfrm>
              <a:off x="129604" y="841555"/>
              <a:ext cx="11506821" cy="60164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DFEA3BB-053B-E046-B2FB-C22BB23E4BF3}"/>
                </a:ext>
              </a:extLst>
            </p:cNvPr>
            <p:cNvSpPr/>
            <p:nvPr/>
          </p:nvSpPr>
          <p:spPr>
            <a:xfrm>
              <a:off x="11481683" y="962108"/>
              <a:ext cx="651702" cy="578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86711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DA30D8-8D3F-804B-B079-32A7CC98EF40}"/>
              </a:ext>
            </a:extLst>
          </p:cNvPr>
          <p:cNvSpPr>
            <a:spLocks noGrp="1"/>
          </p:cNvSpPr>
          <p:nvPr>
            <p:ph type="title"/>
          </p:nvPr>
        </p:nvSpPr>
        <p:spPr>
          <a:xfrm>
            <a:off x="67716" y="-228260"/>
            <a:ext cx="9133914" cy="994172"/>
          </a:xfrm>
        </p:spPr>
        <p:txBody>
          <a:bodyPr>
            <a:normAutofit/>
          </a:bodyPr>
          <a:lstStyle/>
          <a:p>
            <a:r>
              <a:rPr lang="en-US" sz="2400" dirty="0"/>
              <a:t>ArcGIS platform integrated with NASA, NOAA, ISRIC, </a:t>
            </a:r>
            <a:r>
              <a:rPr lang="en-US" sz="2400" dirty="0" err="1"/>
              <a:t>Gro-Intellgence</a:t>
            </a:r>
            <a:r>
              <a:rPr lang="en-US" sz="2400" dirty="0"/>
              <a:t> </a:t>
            </a:r>
            <a:r>
              <a:rPr lang="en-US" sz="2400" dirty="0" err="1"/>
              <a:t>etc</a:t>
            </a:r>
            <a:r>
              <a:rPr lang="en-US" sz="2400" dirty="0"/>
              <a:t> </a:t>
            </a:r>
          </a:p>
        </p:txBody>
      </p:sp>
      <p:pic>
        <p:nvPicPr>
          <p:cNvPr id="6" name="Picture 5">
            <a:extLst>
              <a:ext uri="{FF2B5EF4-FFF2-40B4-BE49-F238E27FC236}">
                <a16:creationId xmlns:a16="http://schemas.microsoft.com/office/drawing/2014/main" id="{DE3501C2-849E-094A-B0D7-B722CF6D9737}"/>
              </a:ext>
            </a:extLst>
          </p:cNvPr>
          <p:cNvPicPr>
            <a:picLocks noChangeAspect="1"/>
          </p:cNvPicPr>
          <p:nvPr/>
        </p:nvPicPr>
        <p:blipFill>
          <a:blip r:embed="rId2"/>
          <a:stretch>
            <a:fillRect/>
          </a:stretch>
        </p:blipFill>
        <p:spPr>
          <a:xfrm>
            <a:off x="172994" y="423955"/>
            <a:ext cx="8482914" cy="4645405"/>
          </a:xfrm>
          <a:prstGeom prst="rect">
            <a:avLst/>
          </a:prstGeom>
        </p:spPr>
      </p:pic>
      <p:sp>
        <p:nvSpPr>
          <p:cNvPr id="4" name="Rectangle 3">
            <a:extLst>
              <a:ext uri="{FF2B5EF4-FFF2-40B4-BE49-F238E27FC236}">
                <a16:creationId xmlns:a16="http://schemas.microsoft.com/office/drawing/2014/main" id="{D0CA6B0C-FEC4-B24C-8D96-0A261427E377}"/>
              </a:ext>
            </a:extLst>
          </p:cNvPr>
          <p:cNvSpPr/>
          <p:nvPr/>
        </p:nvSpPr>
        <p:spPr>
          <a:xfrm>
            <a:off x="6369908" y="4723111"/>
            <a:ext cx="4572000" cy="577081"/>
          </a:xfrm>
          <a:prstGeom prst="rect">
            <a:avLst/>
          </a:prstGeom>
        </p:spPr>
        <p:txBody>
          <a:bodyPr>
            <a:spAutoFit/>
          </a:bodyPr>
          <a:lstStyle/>
          <a:p>
            <a:r>
              <a:rPr lang="en-US" sz="1050" dirty="0" err="1">
                <a:latin typeface="Calibri" panose="020F0502020204030204" pitchFamily="34" charset="0"/>
              </a:rPr>
              <a:t>arcg.is</a:t>
            </a:r>
            <a:r>
              <a:rPr lang="en-US" sz="1050" dirty="0">
                <a:latin typeface="Calibri" panose="020F0502020204030204" pitchFamily="34" charset="0"/>
              </a:rPr>
              <a:t>/0aHGHi</a:t>
            </a:r>
            <a:endParaRPr lang="en-US" sz="1050" dirty="0"/>
          </a:p>
          <a:p>
            <a:br>
              <a:rPr lang="en-US" sz="1050" dirty="0"/>
            </a:br>
            <a:endParaRPr lang="en-US" sz="1050" dirty="0"/>
          </a:p>
        </p:txBody>
      </p:sp>
      <p:sp>
        <p:nvSpPr>
          <p:cNvPr id="7" name="Rectangle 6">
            <a:extLst>
              <a:ext uri="{FF2B5EF4-FFF2-40B4-BE49-F238E27FC236}">
                <a16:creationId xmlns:a16="http://schemas.microsoft.com/office/drawing/2014/main" id="{FB12A683-EA57-6A4A-BF59-8FEE2EC79482}"/>
              </a:ext>
            </a:extLst>
          </p:cNvPr>
          <p:cNvSpPr/>
          <p:nvPr/>
        </p:nvSpPr>
        <p:spPr>
          <a:xfrm>
            <a:off x="6846073" y="3548270"/>
            <a:ext cx="1413345" cy="333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DF98A0AE-E6A7-2945-BE88-9ECE71D65B1E}"/>
              </a:ext>
            </a:extLst>
          </p:cNvPr>
          <p:cNvSpPr/>
          <p:nvPr/>
        </p:nvSpPr>
        <p:spPr>
          <a:xfrm>
            <a:off x="172994" y="3229443"/>
            <a:ext cx="1777064" cy="1431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84745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CFFED-6048-B140-8455-E5987B6AC0DC}"/>
              </a:ext>
            </a:extLst>
          </p:cNvPr>
          <p:cNvPicPr>
            <a:picLocks noChangeAspect="1"/>
          </p:cNvPicPr>
          <p:nvPr/>
        </p:nvPicPr>
        <p:blipFill>
          <a:blip r:embed="rId2"/>
          <a:stretch>
            <a:fillRect/>
          </a:stretch>
        </p:blipFill>
        <p:spPr>
          <a:xfrm>
            <a:off x="1861457" y="655422"/>
            <a:ext cx="5816355" cy="4355528"/>
          </a:xfrm>
          <a:prstGeom prst="rect">
            <a:avLst/>
          </a:prstGeom>
        </p:spPr>
      </p:pic>
      <p:sp>
        <p:nvSpPr>
          <p:cNvPr id="5" name="Rectangle 4">
            <a:extLst>
              <a:ext uri="{FF2B5EF4-FFF2-40B4-BE49-F238E27FC236}">
                <a16:creationId xmlns:a16="http://schemas.microsoft.com/office/drawing/2014/main" id="{5705EAD7-B0E8-0F40-9F59-FC9C9F37FF25}"/>
              </a:ext>
            </a:extLst>
          </p:cNvPr>
          <p:cNvSpPr/>
          <p:nvPr/>
        </p:nvSpPr>
        <p:spPr>
          <a:xfrm>
            <a:off x="316966" y="726141"/>
            <a:ext cx="1077686" cy="57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ISRIC Soil Types</a:t>
            </a:r>
          </a:p>
        </p:txBody>
      </p:sp>
      <p:sp>
        <p:nvSpPr>
          <p:cNvPr id="6" name="Rectangle 5">
            <a:extLst>
              <a:ext uri="{FF2B5EF4-FFF2-40B4-BE49-F238E27FC236}">
                <a16:creationId xmlns:a16="http://schemas.microsoft.com/office/drawing/2014/main" id="{FC9A55D8-F6BF-2445-956D-200F95752923}"/>
              </a:ext>
            </a:extLst>
          </p:cNvPr>
          <p:cNvSpPr/>
          <p:nvPr/>
        </p:nvSpPr>
        <p:spPr>
          <a:xfrm>
            <a:off x="316966" y="2070365"/>
            <a:ext cx="1077686" cy="57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NASA satellite Soil Moisture </a:t>
            </a:r>
          </a:p>
        </p:txBody>
      </p:sp>
      <p:sp>
        <p:nvSpPr>
          <p:cNvPr id="7" name="Rectangle 6">
            <a:extLst>
              <a:ext uri="{FF2B5EF4-FFF2-40B4-BE49-F238E27FC236}">
                <a16:creationId xmlns:a16="http://schemas.microsoft.com/office/drawing/2014/main" id="{D81B6AE0-9C1E-CE46-8187-2DDAC37CB68A}"/>
              </a:ext>
            </a:extLst>
          </p:cNvPr>
          <p:cNvSpPr/>
          <p:nvPr/>
        </p:nvSpPr>
        <p:spPr>
          <a:xfrm>
            <a:off x="316966" y="3458294"/>
            <a:ext cx="1077686" cy="57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Lat, Long </a:t>
            </a:r>
          </a:p>
        </p:txBody>
      </p:sp>
      <p:sp>
        <p:nvSpPr>
          <p:cNvPr id="8" name="Rectangle 7">
            <a:extLst>
              <a:ext uri="{FF2B5EF4-FFF2-40B4-BE49-F238E27FC236}">
                <a16:creationId xmlns:a16="http://schemas.microsoft.com/office/drawing/2014/main" id="{2ADB2053-9B3C-F546-AD3F-5E43F99A0900}"/>
              </a:ext>
            </a:extLst>
          </p:cNvPr>
          <p:cNvSpPr/>
          <p:nvPr/>
        </p:nvSpPr>
        <p:spPr>
          <a:xfrm>
            <a:off x="7450173" y="726141"/>
            <a:ext cx="1077686" cy="57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Weather</a:t>
            </a:r>
          </a:p>
        </p:txBody>
      </p:sp>
      <p:sp>
        <p:nvSpPr>
          <p:cNvPr id="9" name="Rectangle 8">
            <a:extLst>
              <a:ext uri="{FF2B5EF4-FFF2-40B4-BE49-F238E27FC236}">
                <a16:creationId xmlns:a16="http://schemas.microsoft.com/office/drawing/2014/main" id="{F20A5A96-1D4B-7447-9235-88B2434FEA29}"/>
              </a:ext>
            </a:extLst>
          </p:cNvPr>
          <p:cNvSpPr/>
          <p:nvPr/>
        </p:nvSpPr>
        <p:spPr>
          <a:xfrm>
            <a:off x="7450173" y="1993524"/>
            <a:ext cx="1077686" cy="57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Historical records</a:t>
            </a:r>
          </a:p>
        </p:txBody>
      </p:sp>
      <p:sp>
        <p:nvSpPr>
          <p:cNvPr id="10" name="Rectangle 9">
            <a:extLst>
              <a:ext uri="{FF2B5EF4-FFF2-40B4-BE49-F238E27FC236}">
                <a16:creationId xmlns:a16="http://schemas.microsoft.com/office/drawing/2014/main" id="{5726BD34-1382-6241-9C80-469CEE46D694}"/>
              </a:ext>
            </a:extLst>
          </p:cNvPr>
          <p:cNvSpPr/>
          <p:nvPr/>
        </p:nvSpPr>
        <p:spPr>
          <a:xfrm>
            <a:off x="7474688" y="3502237"/>
            <a:ext cx="1077686" cy="570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Crop growth</a:t>
            </a:r>
          </a:p>
        </p:txBody>
      </p:sp>
      <p:sp>
        <p:nvSpPr>
          <p:cNvPr id="11" name="Title 10">
            <a:extLst>
              <a:ext uri="{FF2B5EF4-FFF2-40B4-BE49-F238E27FC236}">
                <a16:creationId xmlns:a16="http://schemas.microsoft.com/office/drawing/2014/main" id="{E4731DE8-057C-DF4B-AA7F-217F3A677981}"/>
              </a:ext>
            </a:extLst>
          </p:cNvPr>
          <p:cNvSpPr>
            <a:spLocks noGrp="1"/>
          </p:cNvSpPr>
          <p:nvPr>
            <p:ph type="title"/>
          </p:nvPr>
        </p:nvSpPr>
        <p:spPr>
          <a:xfrm>
            <a:off x="548951" y="-169566"/>
            <a:ext cx="7886700" cy="994172"/>
          </a:xfrm>
        </p:spPr>
        <p:txBody>
          <a:bodyPr/>
          <a:lstStyle/>
          <a:p>
            <a:r>
              <a:rPr lang="en-US" dirty="0"/>
              <a:t>Machine learning to predict occurrence</a:t>
            </a:r>
          </a:p>
        </p:txBody>
      </p:sp>
      <p:pic>
        <p:nvPicPr>
          <p:cNvPr id="12" name="Picture 11">
            <a:extLst>
              <a:ext uri="{FF2B5EF4-FFF2-40B4-BE49-F238E27FC236}">
                <a16:creationId xmlns:a16="http://schemas.microsoft.com/office/drawing/2014/main" id="{AAAF03D0-6A9A-F243-8B98-4CA05EB4072D}"/>
              </a:ext>
            </a:extLst>
          </p:cNvPr>
          <p:cNvPicPr>
            <a:picLocks noChangeAspect="1"/>
          </p:cNvPicPr>
          <p:nvPr/>
        </p:nvPicPr>
        <p:blipFill>
          <a:blip r:embed="rId3"/>
          <a:stretch>
            <a:fillRect/>
          </a:stretch>
        </p:blipFill>
        <p:spPr>
          <a:xfrm>
            <a:off x="7093813" y="4325065"/>
            <a:ext cx="605633" cy="605633"/>
          </a:xfrm>
          <a:prstGeom prst="rect">
            <a:avLst/>
          </a:prstGeom>
        </p:spPr>
      </p:pic>
      <p:pic>
        <p:nvPicPr>
          <p:cNvPr id="13" name="Picture 12">
            <a:extLst>
              <a:ext uri="{FF2B5EF4-FFF2-40B4-BE49-F238E27FC236}">
                <a16:creationId xmlns:a16="http://schemas.microsoft.com/office/drawing/2014/main" id="{63355EC3-E5D2-D447-B76B-96D8C71604AD}"/>
              </a:ext>
            </a:extLst>
          </p:cNvPr>
          <p:cNvPicPr>
            <a:picLocks noChangeAspect="1"/>
          </p:cNvPicPr>
          <p:nvPr/>
        </p:nvPicPr>
        <p:blipFill>
          <a:blip r:embed="rId4"/>
          <a:stretch>
            <a:fillRect/>
          </a:stretch>
        </p:blipFill>
        <p:spPr>
          <a:xfrm>
            <a:off x="7812277" y="4325066"/>
            <a:ext cx="605633" cy="605633"/>
          </a:xfrm>
          <a:prstGeom prst="rect">
            <a:avLst/>
          </a:prstGeom>
        </p:spPr>
      </p:pic>
      <p:sp>
        <p:nvSpPr>
          <p:cNvPr id="14" name="TextBox 13">
            <a:extLst>
              <a:ext uri="{FF2B5EF4-FFF2-40B4-BE49-F238E27FC236}">
                <a16:creationId xmlns:a16="http://schemas.microsoft.com/office/drawing/2014/main" id="{EBFCE8D0-FAAD-E94E-909B-5AC8C5FBF516}"/>
              </a:ext>
            </a:extLst>
          </p:cNvPr>
          <p:cNvSpPr txBox="1"/>
          <p:nvPr/>
        </p:nvSpPr>
        <p:spPr>
          <a:xfrm>
            <a:off x="7013602" y="4930698"/>
            <a:ext cx="2455049" cy="253916"/>
          </a:xfrm>
          <a:prstGeom prst="rect">
            <a:avLst/>
          </a:prstGeom>
          <a:noFill/>
        </p:spPr>
        <p:txBody>
          <a:bodyPr wrap="square" rtlCol="0">
            <a:spAutoFit/>
          </a:bodyPr>
          <a:lstStyle/>
          <a:p>
            <a:r>
              <a:rPr lang="en-US" sz="1050" dirty="0"/>
              <a:t>Fei Jiang &amp; Derek </a:t>
            </a:r>
            <a:r>
              <a:rPr lang="en-US" sz="1050" dirty="0" err="1"/>
              <a:t>Morr</a:t>
            </a:r>
            <a:endParaRPr lang="en-US" sz="1050" dirty="0"/>
          </a:p>
        </p:txBody>
      </p:sp>
    </p:spTree>
    <p:extLst>
      <p:ext uri="{BB962C8B-B14F-4D97-AF65-F5344CB8AC3E}">
        <p14:creationId xmlns:p14="http://schemas.microsoft.com/office/powerpoint/2010/main" val="2698090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X LOCUSTS" descr="TX LOCUSTS">
            <a:hlinkClick r:id="" action="ppaction://media"/>
            <a:extLst>
              <a:ext uri="{FF2B5EF4-FFF2-40B4-BE49-F238E27FC236}">
                <a16:creationId xmlns:a16="http://schemas.microsoft.com/office/drawing/2014/main" id="{342FAC48-D3FD-1047-9EBB-EB0BAE2A7B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1" y="2381"/>
            <a:ext cx="9141619" cy="5142161"/>
          </a:xfrm>
          <a:prstGeom prst="rect">
            <a:avLst/>
          </a:prstGeom>
        </p:spPr>
      </p:pic>
      <p:sp>
        <p:nvSpPr>
          <p:cNvPr id="3" name="Rectangle 2">
            <a:extLst>
              <a:ext uri="{FF2B5EF4-FFF2-40B4-BE49-F238E27FC236}">
                <a16:creationId xmlns:a16="http://schemas.microsoft.com/office/drawing/2014/main" id="{C83E5083-EF45-004C-9413-0995D19FF8FC}"/>
              </a:ext>
            </a:extLst>
          </p:cNvPr>
          <p:cNvSpPr/>
          <p:nvPr/>
        </p:nvSpPr>
        <p:spPr>
          <a:xfrm>
            <a:off x="1" y="0"/>
            <a:ext cx="7716794" cy="302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Advice to 6 million farmers/week via </a:t>
            </a:r>
            <a:r>
              <a:rPr lang="en-US" sz="1800" dirty="0" err="1"/>
              <a:t>Shamba</a:t>
            </a:r>
            <a:r>
              <a:rPr lang="en-US" sz="1800" dirty="0"/>
              <a:t> Shape Up &amp; Mercy Corps  </a:t>
            </a:r>
          </a:p>
        </p:txBody>
      </p:sp>
    </p:spTree>
    <p:extLst>
      <p:ext uri="{BB962C8B-B14F-4D97-AF65-F5344CB8AC3E}">
        <p14:creationId xmlns:p14="http://schemas.microsoft.com/office/powerpoint/2010/main" val="224345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0ABD-7B07-804B-ADE5-3E6234360B3D}"/>
              </a:ext>
            </a:extLst>
          </p:cNvPr>
          <p:cNvSpPr>
            <a:spLocks noGrp="1"/>
          </p:cNvSpPr>
          <p:nvPr>
            <p:ph type="title"/>
          </p:nvPr>
        </p:nvSpPr>
        <p:spPr/>
        <p:txBody>
          <a:bodyPr/>
          <a:lstStyle/>
          <a:p>
            <a:r>
              <a:rPr lang="en-US" dirty="0"/>
              <a:t>More and better technology!</a:t>
            </a:r>
          </a:p>
        </p:txBody>
      </p:sp>
      <p:pic>
        <p:nvPicPr>
          <p:cNvPr id="4" name="Picture 3">
            <a:extLst>
              <a:ext uri="{FF2B5EF4-FFF2-40B4-BE49-F238E27FC236}">
                <a16:creationId xmlns:a16="http://schemas.microsoft.com/office/drawing/2014/main" id="{C18B886A-81FB-674E-B39A-E15DC7E1F732}"/>
              </a:ext>
            </a:extLst>
          </p:cNvPr>
          <p:cNvPicPr>
            <a:picLocks noChangeAspect="1"/>
          </p:cNvPicPr>
          <p:nvPr/>
        </p:nvPicPr>
        <p:blipFill rotWithShape="1">
          <a:blip r:embed="rId2"/>
          <a:srcRect b="8761"/>
          <a:stretch/>
        </p:blipFill>
        <p:spPr>
          <a:xfrm>
            <a:off x="72715" y="1401418"/>
            <a:ext cx="2389508" cy="2917076"/>
          </a:xfrm>
          <a:prstGeom prst="rect">
            <a:avLst/>
          </a:prstGeom>
        </p:spPr>
      </p:pic>
      <p:pic>
        <p:nvPicPr>
          <p:cNvPr id="6" name="Picture 5">
            <a:extLst>
              <a:ext uri="{FF2B5EF4-FFF2-40B4-BE49-F238E27FC236}">
                <a16:creationId xmlns:a16="http://schemas.microsoft.com/office/drawing/2014/main" id="{CBCE97BE-C1FA-8A4F-B295-36B9F96228CA}"/>
              </a:ext>
            </a:extLst>
          </p:cNvPr>
          <p:cNvPicPr>
            <a:picLocks noChangeAspect="1"/>
          </p:cNvPicPr>
          <p:nvPr/>
        </p:nvPicPr>
        <p:blipFill rotWithShape="1">
          <a:blip r:embed="rId3"/>
          <a:srcRect l="25046" t="13339"/>
          <a:stretch/>
        </p:blipFill>
        <p:spPr>
          <a:xfrm>
            <a:off x="2558332" y="1401418"/>
            <a:ext cx="3317939" cy="2908225"/>
          </a:xfrm>
          <a:prstGeom prst="rect">
            <a:avLst/>
          </a:prstGeom>
        </p:spPr>
      </p:pic>
      <p:pic>
        <p:nvPicPr>
          <p:cNvPr id="10" name="Picture 9">
            <a:extLst>
              <a:ext uri="{FF2B5EF4-FFF2-40B4-BE49-F238E27FC236}">
                <a16:creationId xmlns:a16="http://schemas.microsoft.com/office/drawing/2014/main" id="{355F0E16-7BB6-1D40-AC96-CCAEB85403E7}"/>
              </a:ext>
            </a:extLst>
          </p:cNvPr>
          <p:cNvPicPr>
            <a:picLocks noChangeAspect="1"/>
          </p:cNvPicPr>
          <p:nvPr/>
        </p:nvPicPr>
        <p:blipFill rotWithShape="1">
          <a:blip r:embed="rId4"/>
          <a:srcRect l="15241" r="1829"/>
          <a:stretch/>
        </p:blipFill>
        <p:spPr>
          <a:xfrm>
            <a:off x="5921315" y="1401418"/>
            <a:ext cx="3222686" cy="2908225"/>
          </a:xfrm>
          <a:prstGeom prst="rect">
            <a:avLst/>
          </a:prstGeom>
        </p:spPr>
      </p:pic>
      <p:sp>
        <p:nvSpPr>
          <p:cNvPr id="11" name="TextBox 10">
            <a:extLst>
              <a:ext uri="{FF2B5EF4-FFF2-40B4-BE49-F238E27FC236}">
                <a16:creationId xmlns:a16="http://schemas.microsoft.com/office/drawing/2014/main" id="{2B88DBAA-D7CA-7041-9BF6-73114A26F2AF}"/>
              </a:ext>
            </a:extLst>
          </p:cNvPr>
          <p:cNvSpPr txBox="1"/>
          <p:nvPr/>
        </p:nvSpPr>
        <p:spPr>
          <a:xfrm>
            <a:off x="5557963" y="4866501"/>
            <a:ext cx="4496462" cy="253916"/>
          </a:xfrm>
          <a:prstGeom prst="rect">
            <a:avLst/>
          </a:prstGeom>
          <a:noFill/>
        </p:spPr>
        <p:txBody>
          <a:bodyPr wrap="square" rtlCol="0">
            <a:spAutoFit/>
          </a:bodyPr>
          <a:lstStyle/>
          <a:p>
            <a:r>
              <a:rPr lang="en-US" sz="1050" dirty="0"/>
              <a:t>Edward Amoah, </a:t>
            </a:r>
            <a:r>
              <a:rPr lang="en-US" sz="1050" dirty="0" err="1"/>
              <a:t>Melodine</a:t>
            </a:r>
            <a:r>
              <a:rPr lang="en-US" sz="1050" dirty="0"/>
              <a:t> Jeptoo and John </a:t>
            </a:r>
            <a:r>
              <a:rPr lang="en-US" sz="1050" dirty="0" err="1"/>
              <a:t>Chelal</a:t>
            </a:r>
            <a:endParaRPr lang="en-US" sz="1050" dirty="0"/>
          </a:p>
        </p:txBody>
      </p:sp>
    </p:spTree>
    <p:extLst>
      <p:ext uri="{BB962C8B-B14F-4D97-AF65-F5344CB8AC3E}">
        <p14:creationId xmlns:p14="http://schemas.microsoft.com/office/powerpoint/2010/main" val="8317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549A4D-CF1C-3B4A-93F3-CE3D56BD2440}"/>
              </a:ext>
            </a:extLst>
          </p:cNvPr>
          <p:cNvSpPr>
            <a:spLocks noGrp="1"/>
          </p:cNvSpPr>
          <p:nvPr>
            <p:ph type="title"/>
          </p:nvPr>
        </p:nvSpPr>
        <p:spPr>
          <a:xfrm>
            <a:off x="671899" y="409977"/>
            <a:ext cx="7886700" cy="994172"/>
          </a:xfrm>
        </p:spPr>
        <p:txBody>
          <a:bodyPr>
            <a:normAutofit fontScale="90000"/>
          </a:bodyPr>
          <a:lstStyle/>
          <a:p>
            <a:r>
              <a:rPr lang="en-US" sz="3000" dirty="0"/>
              <a:t>Conclusion</a:t>
            </a:r>
            <a:br>
              <a:rPr lang="en-US" dirty="0"/>
            </a:br>
            <a:endParaRPr lang="en-US" dirty="0"/>
          </a:p>
        </p:txBody>
      </p:sp>
      <p:sp>
        <p:nvSpPr>
          <p:cNvPr id="9" name="Content Placeholder 8">
            <a:extLst>
              <a:ext uri="{FF2B5EF4-FFF2-40B4-BE49-F238E27FC236}">
                <a16:creationId xmlns:a16="http://schemas.microsoft.com/office/drawing/2014/main" id="{EA9C40CE-9458-E04E-9AC1-A6E0A12982D2}"/>
              </a:ext>
            </a:extLst>
          </p:cNvPr>
          <p:cNvSpPr>
            <a:spLocks noGrp="1"/>
          </p:cNvSpPr>
          <p:nvPr>
            <p:ph idx="1"/>
          </p:nvPr>
        </p:nvSpPr>
        <p:spPr/>
        <p:txBody>
          <a:bodyPr/>
          <a:lstStyle/>
          <a:p>
            <a:r>
              <a:rPr lang="en-US" dirty="0"/>
              <a:t>Technology brings the crowd to a level comparable with professionals</a:t>
            </a:r>
          </a:p>
          <a:p>
            <a:r>
              <a:rPr lang="en-US" dirty="0"/>
              <a:t>The crowd is bigger, cheaper and in more places </a:t>
            </a:r>
          </a:p>
          <a:p>
            <a:r>
              <a:rPr lang="en-US" dirty="0"/>
              <a:t>Many ways to use the crowd (TV/SMS/WhatsApp)</a:t>
            </a:r>
          </a:p>
          <a:p>
            <a:pPr lvl="1"/>
            <a:r>
              <a:rPr lang="en-US" dirty="0"/>
              <a:t>Next talk by John Mundy of Mercy Corps</a:t>
            </a:r>
          </a:p>
          <a:p>
            <a:r>
              <a:rPr lang="en-US" dirty="0"/>
              <a:t>Bigger problems lie ahead (2020 is not done!)</a:t>
            </a:r>
          </a:p>
          <a:p>
            <a:endParaRPr lang="en-US" dirty="0"/>
          </a:p>
        </p:txBody>
      </p:sp>
      <p:sp>
        <p:nvSpPr>
          <p:cNvPr id="2" name="Rectangle 1">
            <a:extLst>
              <a:ext uri="{FF2B5EF4-FFF2-40B4-BE49-F238E27FC236}">
                <a16:creationId xmlns:a16="http://schemas.microsoft.com/office/drawing/2014/main" id="{6ECC0B4D-2189-CE40-84AA-F962EE0B6C48}"/>
              </a:ext>
            </a:extLst>
          </p:cNvPr>
          <p:cNvSpPr/>
          <p:nvPr/>
        </p:nvSpPr>
        <p:spPr>
          <a:xfrm>
            <a:off x="4482913" y="2433251"/>
            <a:ext cx="221536" cy="253916"/>
          </a:xfrm>
          <a:prstGeom prst="rect">
            <a:avLst/>
          </a:prstGeom>
        </p:spPr>
        <p:txBody>
          <a:bodyPr wrap="none">
            <a:spAutoFit/>
          </a:bodyPr>
          <a:lstStyle/>
          <a:p>
            <a:r>
              <a:rPr lang="en-US" sz="1050" dirty="0"/>
              <a:t> </a:t>
            </a:r>
          </a:p>
        </p:txBody>
      </p:sp>
      <p:sp>
        <p:nvSpPr>
          <p:cNvPr id="3" name="Rectangle 2">
            <a:extLst>
              <a:ext uri="{FF2B5EF4-FFF2-40B4-BE49-F238E27FC236}">
                <a16:creationId xmlns:a16="http://schemas.microsoft.com/office/drawing/2014/main" id="{D4DFEF04-5C73-644D-996F-4D778E259819}"/>
              </a:ext>
            </a:extLst>
          </p:cNvPr>
          <p:cNvSpPr/>
          <p:nvPr/>
        </p:nvSpPr>
        <p:spPr>
          <a:xfrm>
            <a:off x="4482913" y="2433251"/>
            <a:ext cx="221536" cy="253916"/>
          </a:xfrm>
          <a:prstGeom prst="rect">
            <a:avLst/>
          </a:prstGeom>
        </p:spPr>
        <p:txBody>
          <a:bodyPr wrap="none">
            <a:spAutoFit/>
          </a:bodyPr>
          <a:lstStyle/>
          <a:p>
            <a:r>
              <a:rPr lang="en-US" sz="1050" dirty="0"/>
              <a:t> </a:t>
            </a:r>
          </a:p>
        </p:txBody>
      </p:sp>
      <p:pic>
        <p:nvPicPr>
          <p:cNvPr id="7" name="Picture 6" descr="Macintosh HD:Users:mediaeco:Documents:Mediae:2. Main Productions:1. Shamba Shape Up :SSU 11th Series:PlantVillage:Plant Village_logo.jpg">
            <a:extLst>
              <a:ext uri="{FF2B5EF4-FFF2-40B4-BE49-F238E27FC236}">
                <a16:creationId xmlns:a16="http://schemas.microsoft.com/office/drawing/2014/main" id="{827CA5C5-3EF3-E048-9DE6-942ABD1366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4632722"/>
            <a:ext cx="2269274" cy="574653"/>
          </a:xfrm>
          <a:prstGeom prst="rect">
            <a:avLst/>
          </a:prstGeom>
          <a:noFill/>
          <a:ln>
            <a:noFill/>
          </a:ln>
        </p:spPr>
      </p:pic>
      <p:pic>
        <p:nvPicPr>
          <p:cNvPr id="11" name="Picture 10">
            <a:extLst>
              <a:ext uri="{FF2B5EF4-FFF2-40B4-BE49-F238E27FC236}">
                <a16:creationId xmlns:a16="http://schemas.microsoft.com/office/drawing/2014/main" id="{64A715EB-A6F0-CA45-808E-9EA8307F3203}"/>
              </a:ext>
            </a:extLst>
          </p:cNvPr>
          <p:cNvPicPr>
            <a:picLocks noChangeAspect="1"/>
          </p:cNvPicPr>
          <p:nvPr/>
        </p:nvPicPr>
        <p:blipFill>
          <a:blip r:embed="rId3"/>
          <a:stretch>
            <a:fillRect/>
          </a:stretch>
        </p:blipFill>
        <p:spPr>
          <a:xfrm>
            <a:off x="6321106" y="1961983"/>
            <a:ext cx="2697662" cy="3038393"/>
          </a:xfrm>
          <a:prstGeom prst="rect">
            <a:avLst/>
          </a:prstGeom>
        </p:spPr>
      </p:pic>
    </p:spTree>
    <p:extLst>
      <p:ext uri="{BB962C8B-B14F-4D97-AF65-F5344CB8AC3E}">
        <p14:creationId xmlns:p14="http://schemas.microsoft.com/office/powerpoint/2010/main" val="426358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9322-4534-3F49-AAAF-919502E6A44F}"/>
              </a:ext>
            </a:extLst>
          </p:cNvPr>
          <p:cNvSpPr>
            <a:spLocks noGrp="1"/>
          </p:cNvSpPr>
          <p:nvPr>
            <p:ph type="title"/>
          </p:nvPr>
        </p:nvSpPr>
        <p:spPr>
          <a:xfrm>
            <a:off x="415418" y="77902"/>
            <a:ext cx="7886700" cy="994172"/>
          </a:xfrm>
        </p:spPr>
        <p:txBody>
          <a:bodyPr/>
          <a:lstStyle/>
          <a:p>
            <a:r>
              <a:rPr lang="en-US" dirty="0"/>
              <a:t>Acknowledgments </a:t>
            </a:r>
          </a:p>
        </p:txBody>
      </p:sp>
      <p:pic>
        <p:nvPicPr>
          <p:cNvPr id="3" name="Picture 2">
            <a:extLst>
              <a:ext uri="{FF2B5EF4-FFF2-40B4-BE49-F238E27FC236}">
                <a16:creationId xmlns:a16="http://schemas.microsoft.com/office/drawing/2014/main" id="{219E62B0-90F8-3746-B1B6-F4996BA0A8EC}"/>
              </a:ext>
            </a:extLst>
          </p:cNvPr>
          <p:cNvPicPr>
            <a:picLocks noChangeAspect="1"/>
          </p:cNvPicPr>
          <p:nvPr/>
        </p:nvPicPr>
        <p:blipFill>
          <a:blip r:embed="rId2"/>
          <a:stretch>
            <a:fillRect/>
          </a:stretch>
        </p:blipFill>
        <p:spPr>
          <a:xfrm>
            <a:off x="2873263" y="1347815"/>
            <a:ext cx="6138187" cy="2795067"/>
          </a:xfrm>
          <a:prstGeom prst="rect">
            <a:avLst/>
          </a:prstGeom>
        </p:spPr>
      </p:pic>
      <p:sp>
        <p:nvSpPr>
          <p:cNvPr id="4" name="TextBox 3">
            <a:extLst>
              <a:ext uri="{FF2B5EF4-FFF2-40B4-BE49-F238E27FC236}">
                <a16:creationId xmlns:a16="http://schemas.microsoft.com/office/drawing/2014/main" id="{8FD15FC1-0941-6847-9C2D-FC3C154DB0CC}"/>
              </a:ext>
            </a:extLst>
          </p:cNvPr>
          <p:cNvSpPr txBox="1"/>
          <p:nvPr/>
        </p:nvSpPr>
        <p:spPr>
          <a:xfrm>
            <a:off x="178654" y="1152606"/>
            <a:ext cx="2460812" cy="3000821"/>
          </a:xfrm>
          <a:prstGeom prst="rect">
            <a:avLst/>
          </a:prstGeom>
          <a:noFill/>
        </p:spPr>
        <p:txBody>
          <a:bodyPr wrap="square" rtlCol="0">
            <a:spAutoFit/>
          </a:bodyPr>
          <a:lstStyle/>
          <a:p>
            <a:pPr marL="214313" indent="-214313">
              <a:buFont typeface="Arial" panose="020B0604020202020204" pitchFamily="34" charset="0"/>
              <a:buChar char="•"/>
            </a:pPr>
            <a:r>
              <a:rPr lang="en-US" sz="1050" dirty="0" err="1">
                <a:solidFill>
                  <a:srgbClr val="FF0000"/>
                </a:solidFill>
              </a:rPr>
              <a:t>Melodine</a:t>
            </a:r>
            <a:r>
              <a:rPr lang="en-US" sz="1050" dirty="0">
                <a:solidFill>
                  <a:srgbClr val="FF0000"/>
                </a:solidFill>
              </a:rPr>
              <a:t> Jeptoo</a:t>
            </a:r>
          </a:p>
          <a:p>
            <a:pPr marL="214313" indent="-214313">
              <a:buFont typeface="Arial" panose="020B0604020202020204" pitchFamily="34" charset="0"/>
              <a:buChar char="•"/>
            </a:pPr>
            <a:r>
              <a:rPr lang="en-US" sz="1050" dirty="0" err="1">
                <a:solidFill>
                  <a:srgbClr val="FF0000"/>
                </a:solidFill>
              </a:rPr>
              <a:t>Dr</a:t>
            </a:r>
            <a:r>
              <a:rPr lang="en-US" sz="1050" dirty="0">
                <a:solidFill>
                  <a:srgbClr val="FF0000"/>
                </a:solidFill>
              </a:rPr>
              <a:t> John </a:t>
            </a:r>
            <a:r>
              <a:rPr lang="en-US" sz="1050" dirty="0" err="1">
                <a:solidFill>
                  <a:srgbClr val="FF0000"/>
                </a:solidFill>
              </a:rPr>
              <a:t>Chelal</a:t>
            </a:r>
            <a:r>
              <a:rPr lang="en-US" sz="1050" dirty="0">
                <a:solidFill>
                  <a:srgbClr val="FF0000"/>
                </a:solidFill>
              </a:rPr>
              <a:t> </a:t>
            </a:r>
          </a:p>
          <a:p>
            <a:pPr marL="214313" indent="-214313">
              <a:buFont typeface="Arial" panose="020B0604020202020204" pitchFamily="34" charset="0"/>
              <a:buChar char="•"/>
            </a:pPr>
            <a:r>
              <a:rPr lang="en-US" sz="1050" dirty="0" err="1">
                <a:solidFill>
                  <a:srgbClr val="FF0000"/>
                </a:solidFill>
              </a:rPr>
              <a:t>Annalyse</a:t>
            </a:r>
            <a:r>
              <a:rPr lang="en-US" sz="1050" dirty="0">
                <a:solidFill>
                  <a:srgbClr val="FF0000"/>
                </a:solidFill>
              </a:rPr>
              <a:t> </a:t>
            </a:r>
            <a:r>
              <a:rPr lang="en-US" sz="1050" dirty="0" err="1">
                <a:solidFill>
                  <a:srgbClr val="FF0000"/>
                </a:solidFill>
              </a:rPr>
              <a:t>Kehs</a:t>
            </a:r>
            <a:r>
              <a:rPr lang="en-US" sz="1050" dirty="0">
                <a:solidFill>
                  <a:srgbClr val="FF0000"/>
                </a:solidFill>
              </a:rPr>
              <a:t> </a:t>
            </a:r>
          </a:p>
          <a:p>
            <a:pPr marL="214313" indent="-214313">
              <a:buFont typeface="Arial" panose="020B0604020202020204" pitchFamily="34" charset="0"/>
              <a:buChar char="•"/>
            </a:pPr>
            <a:r>
              <a:rPr lang="en-US" sz="1050" dirty="0">
                <a:solidFill>
                  <a:srgbClr val="FF0000"/>
                </a:solidFill>
              </a:rPr>
              <a:t>Locust Team members (62)</a:t>
            </a:r>
          </a:p>
          <a:p>
            <a:pPr marL="214313" indent="-214313">
              <a:buFont typeface="Arial" panose="020B0604020202020204" pitchFamily="34" charset="0"/>
              <a:buChar char="•"/>
            </a:pPr>
            <a:r>
              <a:rPr lang="en-US" sz="1050" dirty="0"/>
              <a:t>PlantVillage </a:t>
            </a:r>
            <a:r>
              <a:rPr lang="en-US" sz="1050" dirty="0" err="1"/>
              <a:t>Deam</a:t>
            </a:r>
            <a:r>
              <a:rPr lang="en-US" sz="1050" dirty="0"/>
              <a:t> Team (12)</a:t>
            </a:r>
          </a:p>
          <a:p>
            <a:pPr marL="214313" indent="-214313">
              <a:buFont typeface="Arial" panose="020B0604020202020204" pitchFamily="34" charset="0"/>
              <a:buChar char="•"/>
            </a:pPr>
            <a:r>
              <a:rPr lang="en-US" sz="1050" dirty="0"/>
              <a:t>Hoodies Team</a:t>
            </a:r>
          </a:p>
          <a:p>
            <a:pPr marL="214313" indent="-214313">
              <a:buFont typeface="Arial" panose="020B0604020202020204" pitchFamily="34" charset="0"/>
              <a:buChar char="•"/>
            </a:pPr>
            <a:r>
              <a:rPr lang="en-US" sz="1050" dirty="0"/>
              <a:t>Mercy Corps</a:t>
            </a:r>
          </a:p>
          <a:p>
            <a:pPr marL="214313" indent="-214313">
              <a:buFont typeface="Arial" panose="020B0604020202020204" pitchFamily="34" charset="0"/>
              <a:buChar char="•"/>
            </a:pPr>
            <a:r>
              <a:rPr lang="en-US" sz="1050" dirty="0" err="1"/>
              <a:t>Mediae</a:t>
            </a:r>
            <a:r>
              <a:rPr lang="en-US" sz="1050" dirty="0"/>
              <a:t> Company </a:t>
            </a:r>
          </a:p>
          <a:p>
            <a:pPr marL="214313" indent="-214313">
              <a:buFont typeface="Arial" panose="020B0604020202020204" pitchFamily="34" charset="0"/>
              <a:buChar char="•"/>
            </a:pPr>
            <a:r>
              <a:rPr lang="en-US" sz="1050" dirty="0" err="1"/>
              <a:t>Turn.Io</a:t>
            </a:r>
            <a:r>
              <a:rPr lang="en-US" sz="1050" dirty="0"/>
              <a:t> </a:t>
            </a:r>
          </a:p>
          <a:p>
            <a:pPr marL="214313" indent="-214313">
              <a:buFont typeface="Arial" panose="020B0604020202020204" pitchFamily="34" charset="0"/>
              <a:buChar char="•"/>
            </a:pPr>
            <a:r>
              <a:rPr lang="en-US" sz="1050" dirty="0"/>
              <a:t>FAO </a:t>
            </a:r>
          </a:p>
          <a:p>
            <a:pPr marL="214313" indent="-214313">
              <a:buFont typeface="Arial" panose="020B0604020202020204" pitchFamily="34" charset="0"/>
              <a:buChar char="•"/>
            </a:pPr>
            <a:r>
              <a:rPr lang="en-US" sz="1050" dirty="0"/>
              <a:t>WFP</a:t>
            </a:r>
          </a:p>
          <a:p>
            <a:pPr marL="214313" indent="-214313">
              <a:buFont typeface="Arial" panose="020B0604020202020204" pitchFamily="34" charset="0"/>
              <a:buChar char="•"/>
            </a:pPr>
            <a:r>
              <a:rPr lang="en-US" sz="1050" dirty="0"/>
              <a:t>Government of Kenya</a:t>
            </a:r>
          </a:p>
          <a:p>
            <a:pPr marL="214313" indent="-214313">
              <a:buFont typeface="Arial" panose="020B0604020202020204" pitchFamily="34" charset="0"/>
              <a:buChar char="•"/>
            </a:pPr>
            <a:r>
              <a:rPr lang="en-US" sz="1050" dirty="0"/>
              <a:t>Government of Ethiopia</a:t>
            </a:r>
          </a:p>
          <a:p>
            <a:r>
              <a:rPr lang="en-US" sz="1050" dirty="0"/>
              <a:t>Funders </a:t>
            </a:r>
          </a:p>
          <a:p>
            <a:pPr marL="214313" indent="-214313">
              <a:buFont typeface="Arial" panose="020B0604020202020204" pitchFamily="34" charset="0"/>
              <a:buChar char="•"/>
            </a:pPr>
            <a:r>
              <a:rPr lang="en-US" sz="1050" dirty="0"/>
              <a:t>Skoll Foundation </a:t>
            </a:r>
          </a:p>
          <a:p>
            <a:pPr marL="214313" indent="-214313">
              <a:buFont typeface="Arial" panose="020B0604020202020204" pitchFamily="34" charset="0"/>
              <a:buChar char="•"/>
            </a:pPr>
            <a:r>
              <a:rPr lang="en-US" sz="1050" dirty="0"/>
              <a:t>Schmidt Futures  </a:t>
            </a:r>
          </a:p>
          <a:p>
            <a:pPr marL="214313" indent="-214313">
              <a:buFont typeface="Arial" panose="020B0604020202020204" pitchFamily="34" charset="0"/>
              <a:buChar char="•"/>
            </a:pPr>
            <a:r>
              <a:rPr lang="en-US" sz="1050" dirty="0"/>
              <a:t>Bill and Melinda Gates Foundation/FAO</a:t>
            </a:r>
          </a:p>
        </p:txBody>
      </p:sp>
      <p:sp>
        <p:nvSpPr>
          <p:cNvPr id="5" name="Oval 4">
            <a:extLst>
              <a:ext uri="{FF2B5EF4-FFF2-40B4-BE49-F238E27FC236}">
                <a16:creationId xmlns:a16="http://schemas.microsoft.com/office/drawing/2014/main" id="{2AE03371-46A8-D346-A367-6B989214B9E1}"/>
              </a:ext>
            </a:extLst>
          </p:cNvPr>
          <p:cNvSpPr/>
          <p:nvPr/>
        </p:nvSpPr>
        <p:spPr>
          <a:xfrm>
            <a:off x="8248135" y="1958547"/>
            <a:ext cx="506627" cy="568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Oval 5">
            <a:extLst>
              <a:ext uri="{FF2B5EF4-FFF2-40B4-BE49-F238E27FC236}">
                <a16:creationId xmlns:a16="http://schemas.microsoft.com/office/drawing/2014/main" id="{1A6E2A03-5574-B14B-A60F-2E2AB4FC4B9C}"/>
              </a:ext>
            </a:extLst>
          </p:cNvPr>
          <p:cNvSpPr/>
          <p:nvPr/>
        </p:nvSpPr>
        <p:spPr>
          <a:xfrm>
            <a:off x="4856365" y="1875138"/>
            <a:ext cx="506627" cy="568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4AC16872-BC3A-EB45-AB94-BA55DAEA15A6}"/>
              </a:ext>
            </a:extLst>
          </p:cNvPr>
          <p:cNvPicPr>
            <a:picLocks noChangeAspect="1"/>
          </p:cNvPicPr>
          <p:nvPr/>
        </p:nvPicPr>
        <p:blipFill>
          <a:blip r:embed="rId3"/>
          <a:stretch>
            <a:fillRect/>
          </a:stretch>
        </p:blipFill>
        <p:spPr>
          <a:xfrm>
            <a:off x="2928731" y="3368906"/>
            <a:ext cx="787700" cy="721227"/>
          </a:xfrm>
          <a:prstGeom prst="rect">
            <a:avLst/>
          </a:prstGeom>
          <a:ln w="19050">
            <a:solidFill>
              <a:srgbClr val="FF0000"/>
            </a:solidFill>
          </a:ln>
        </p:spPr>
      </p:pic>
    </p:spTree>
    <p:extLst>
      <p:ext uri="{BB962C8B-B14F-4D97-AF65-F5344CB8AC3E}">
        <p14:creationId xmlns:p14="http://schemas.microsoft.com/office/powerpoint/2010/main" val="1014986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441933" y="2133750"/>
            <a:ext cx="8520600" cy="2052600"/>
          </a:xfrm>
          <a:prstGeom prst="rect">
            <a:avLst/>
          </a:prstGeom>
        </p:spPr>
        <p:txBody>
          <a:bodyPr spcFirstLastPara="1" wrap="square" lIns="91425" tIns="91425" rIns="91425" bIns="91425" anchor="b" anchorCtr="0">
            <a:noAutofit/>
          </a:bodyPr>
          <a:lstStyle/>
          <a:p>
            <a:pPr marL="457200" lvl="0" indent="-406400" algn="l" rtl="0">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Agenda </a:t>
            </a:r>
            <a:endParaRPr sz="280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Presentation 1 - PlantVillage</a:t>
            </a:r>
            <a:endParaRPr sz="280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Presentation 2 - AgriFin</a:t>
            </a:r>
            <a:endParaRPr sz="280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Panel</a:t>
            </a:r>
            <a:endParaRPr sz="2800">
              <a:solidFill>
                <a:srgbClr val="FFFFFF"/>
              </a:solidFill>
              <a:latin typeface="Times New Roman"/>
              <a:ea typeface="Times New Roman"/>
              <a:cs typeface="Times New Roman"/>
              <a:sym typeface="Times New Roman"/>
            </a:endParaRPr>
          </a:p>
          <a:p>
            <a:pPr marL="457200" lvl="0" indent="-406400" algn="l" rtl="0">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Audience Q&amp;A</a:t>
            </a:r>
            <a:endParaRPr sz="2800">
              <a:solidFill>
                <a:srgbClr val="FFFFFF"/>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pic>
        <p:nvPicPr>
          <p:cNvPr id="81" name="Google Shape;81;p18"/>
          <p:cNvPicPr preferRelativeResize="0"/>
          <p:nvPr/>
        </p:nvPicPr>
        <p:blipFill rotWithShape="1">
          <a:blip r:embed="rId4">
            <a:alphaModFix/>
          </a:blip>
          <a:srcRect l="12675" t="28193" r="17020" b="30039"/>
          <a:stretch/>
        </p:blipFill>
        <p:spPr>
          <a:xfrm>
            <a:off x="4082475" y="618675"/>
            <a:ext cx="4648324" cy="3906150"/>
          </a:xfrm>
          <a:prstGeom prst="rect">
            <a:avLst/>
          </a:prstGeom>
          <a:noFill/>
          <a:ln>
            <a:noFill/>
          </a:ln>
        </p:spPr>
      </p:pic>
      <p:sp>
        <p:nvSpPr>
          <p:cNvPr id="82" name="Google Shape;82;p18"/>
          <p:cNvSpPr txBox="1"/>
          <p:nvPr/>
        </p:nvSpPr>
        <p:spPr>
          <a:xfrm>
            <a:off x="425000" y="155905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100">
                <a:solidFill>
                  <a:srgbClr val="FFFFFF"/>
                </a:solidFill>
                <a:latin typeface="Times New Roman"/>
                <a:ea typeface="Times New Roman"/>
                <a:cs typeface="Times New Roman"/>
                <a:sym typeface="Times New Roman"/>
              </a:rPr>
              <a:t>using a data-led public information campaign and citizen reporting model to </a:t>
            </a:r>
            <a:endParaRPr sz="21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2100">
                <a:solidFill>
                  <a:srgbClr val="FFFFFF"/>
                </a:solidFill>
                <a:latin typeface="Times New Roman"/>
                <a:ea typeface="Times New Roman"/>
                <a:cs typeface="Times New Roman"/>
                <a:sym typeface="Times New Roman"/>
              </a:rPr>
              <a:t>address desert locusts &amp; covid-19</a:t>
            </a:r>
            <a:endParaRPr sz="2100">
              <a:solidFill>
                <a:srgbClr val="FFFFFF"/>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txBox="1"/>
          <p:nvPr/>
        </p:nvSpPr>
        <p:spPr>
          <a:xfrm>
            <a:off x="103425" y="1633025"/>
            <a:ext cx="3228600" cy="31353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FFFF"/>
              </a:buClr>
              <a:buSzPts val="1900"/>
              <a:buFont typeface="Times New Roman"/>
              <a:buChar char="●"/>
            </a:pPr>
            <a:r>
              <a:rPr lang="en" sz="1900">
                <a:solidFill>
                  <a:srgbClr val="FFFFFF"/>
                </a:solidFill>
                <a:latin typeface="Times New Roman"/>
                <a:ea typeface="Times New Roman"/>
                <a:cs typeface="Times New Roman"/>
                <a:sym typeface="Times New Roman"/>
              </a:rPr>
              <a:t>Public Information Campaign - T.V. and Radio</a:t>
            </a:r>
            <a:endParaRPr sz="1900">
              <a:solidFill>
                <a:srgbClr val="FFFFFF"/>
              </a:solidFill>
              <a:latin typeface="Times New Roman"/>
              <a:ea typeface="Times New Roman"/>
              <a:cs typeface="Times New Roman"/>
              <a:sym typeface="Times New Roman"/>
            </a:endParaRPr>
          </a:p>
          <a:p>
            <a:pPr marL="457200" lvl="0" indent="-349250" algn="l" rtl="0">
              <a:spcBef>
                <a:spcPts val="0"/>
              </a:spcBef>
              <a:spcAft>
                <a:spcPts val="0"/>
              </a:spcAft>
              <a:buClr>
                <a:srgbClr val="FFFFFF"/>
              </a:buClr>
              <a:buSzPts val="1900"/>
              <a:buFont typeface="Times New Roman"/>
              <a:buChar char="●"/>
            </a:pPr>
            <a:r>
              <a:rPr lang="en" sz="1900">
                <a:solidFill>
                  <a:srgbClr val="FFFFFF"/>
                </a:solidFill>
                <a:latin typeface="Times New Roman"/>
                <a:ea typeface="Times New Roman"/>
                <a:cs typeface="Times New Roman"/>
                <a:sym typeface="Times New Roman"/>
              </a:rPr>
              <a:t>Call to Action</a:t>
            </a:r>
            <a:endParaRPr sz="1900">
              <a:solidFill>
                <a:srgbClr val="FFFFFF"/>
              </a:solidFill>
              <a:latin typeface="Times New Roman"/>
              <a:ea typeface="Times New Roman"/>
              <a:cs typeface="Times New Roman"/>
              <a:sym typeface="Times New Roman"/>
            </a:endParaRPr>
          </a:p>
          <a:p>
            <a:pPr marL="457200" lvl="0" indent="-349250" algn="l" rtl="0">
              <a:spcBef>
                <a:spcPts val="0"/>
              </a:spcBef>
              <a:spcAft>
                <a:spcPts val="0"/>
              </a:spcAft>
              <a:buClr>
                <a:srgbClr val="FFFFFF"/>
              </a:buClr>
              <a:buSzPts val="1900"/>
              <a:buFont typeface="Times New Roman"/>
              <a:buChar char="●"/>
            </a:pPr>
            <a:r>
              <a:rPr lang="en" sz="1900">
                <a:solidFill>
                  <a:srgbClr val="FFFFFF"/>
                </a:solidFill>
                <a:latin typeface="Times New Roman"/>
                <a:ea typeface="Times New Roman"/>
                <a:cs typeface="Times New Roman"/>
                <a:sym typeface="Times New Roman"/>
              </a:rPr>
              <a:t>Farmer feedback loop - maps and forecasting</a:t>
            </a:r>
            <a:endParaRPr sz="1900">
              <a:solidFill>
                <a:srgbClr val="FFFFFF"/>
              </a:solidFill>
              <a:latin typeface="Times New Roman"/>
              <a:ea typeface="Times New Roman"/>
              <a:cs typeface="Times New Roman"/>
              <a:sym typeface="Times New Roman"/>
            </a:endParaRPr>
          </a:p>
          <a:p>
            <a:pPr marL="457200" lvl="0" indent="-349250" algn="l" rtl="0">
              <a:spcBef>
                <a:spcPts val="0"/>
              </a:spcBef>
              <a:spcAft>
                <a:spcPts val="0"/>
              </a:spcAft>
              <a:buClr>
                <a:srgbClr val="FFFFFF"/>
              </a:buClr>
              <a:buSzPts val="1900"/>
              <a:buFont typeface="Times New Roman"/>
              <a:buChar char="●"/>
            </a:pPr>
            <a:r>
              <a:rPr lang="en" sz="1900" b="1">
                <a:solidFill>
                  <a:srgbClr val="FFFFFF"/>
                </a:solidFill>
                <a:latin typeface="Times New Roman"/>
                <a:ea typeface="Times New Roman"/>
                <a:cs typeface="Times New Roman"/>
                <a:sym typeface="Times New Roman"/>
              </a:rPr>
              <a:t>Emergency response requires all media messaging and digital reporting channels acting in unison </a:t>
            </a:r>
            <a:endParaRPr sz="1900" b="1">
              <a:solidFill>
                <a:srgbClr val="FFFFFF"/>
              </a:solidFill>
              <a:latin typeface="Times New Roman"/>
              <a:ea typeface="Times New Roman"/>
              <a:cs typeface="Times New Roman"/>
              <a:sym typeface="Times New Roman"/>
            </a:endParaRPr>
          </a:p>
        </p:txBody>
      </p:sp>
      <p:pic>
        <p:nvPicPr>
          <p:cNvPr id="88" name="Google Shape;88;p19"/>
          <p:cNvPicPr preferRelativeResize="0"/>
          <p:nvPr/>
        </p:nvPicPr>
        <p:blipFill>
          <a:blip r:embed="rId4">
            <a:alphaModFix/>
          </a:blip>
          <a:stretch>
            <a:fillRect/>
          </a:stretch>
        </p:blipFill>
        <p:spPr>
          <a:xfrm>
            <a:off x="4165600" y="1275950"/>
            <a:ext cx="4405498" cy="2753425"/>
          </a:xfrm>
          <a:prstGeom prst="rect">
            <a:avLst/>
          </a:prstGeom>
          <a:noFill/>
          <a:ln>
            <a:noFill/>
          </a:ln>
        </p:spPr>
      </p:pic>
      <p:sp>
        <p:nvSpPr>
          <p:cNvPr id="89" name="Google Shape;89;p19"/>
          <p:cNvSpPr txBox="1"/>
          <p:nvPr/>
        </p:nvSpPr>
        <p:spPr>
          <a:xfrm>
            <a:off x="4005750" y="152400"/>
            <a:ext cx="49836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rgbClr val="54585A"/>
                </a:solidFill>
                <a:latin typeface="Times New Roman"/>
                <a:ea typeface="Times New Roman"/>
                <a:cs typeface="Times New Roman"/>
                <a:sym typeface="Times New Roman"/>
              </a:rPr>
              <a:t>Mediae’s Shamba Shape Up Program is reaching </a:t>
            </a:r>
            <a:r>
              <a:rPr lang="en" sz="1800" b="1" i="1">
                <a:solidFill>
                  <a:srgbClr val="54585A"/>
                </a:solidFill>
                <a:latin typeface="Times New Roman"/>
                <a:ea typeface="Times New Roman"/>
                <a:cs typeface="Times New Roman"/>
                <a:sym typeface="Times New Roman"/>
              </a:rPr>
              <a:t>6 million farmers</a:t>
            </a:r>
            <a:r>
              <a:rPr lang="en" sz="1800" i="1">
                <a:solidFill>
                  <a:srgbClr val="54585A"/>
                </a:solidFill>
                <a:latin typeface="Times New Roman"/>
                <a:ea typeface="Times New Roman"/>
                <a:cs typeface="Times New Roman"/>
                <a:sym typeface="Times New Roman"/>
              </a:rPr>
              <a:t> in Kenya </a:t>
            </a:r>
            <a:r>
              <a:rPr lang="en" sz="1800" b="1" i="1">
                <a:solidFill>
                  <a:srgbClr val="54585A"/>
                </a:solidFill>
                <a:latin typeface="Times New Roman"/>
                <a:ea typeface="Times New Roman"/>
                <a:cs typeface="Times New Roman"/>
                <a:sym typeface="Times New Roman"/>
              </a:rPr>
              <a:t>every weekend</a:t>
            </a:r>
            <a:r>
              <a:rPr lang="en" sz="1800" i="1">
                <a:solidFill>
                  <a:srgbClr val="54585A"/>
                </a:solidFill>
                <a:latin typeface="Times New Roman"/>
                <a:ea typeface="Times New Roman"/>
                <a:cs typeface="Times New Roman"/>
                <a:sym typeface="Times New Roman"/>
              </a:rPr>
              <a:t> </a:t>
            </a:r>
            <a:endParaRPr/>
          </a:p>
        </p:txBody>
      </p:sp>
      <p:sp>
        <p:nvSpPr>
          <p:cNvPr id="90" name="Google Shape;90;p19"/>
          <p:cNvSpPr txBox="1"/>
          <p:nvPr/>
        </p:nvSpPr>
        <p:spPr>
          <a:xfrm>
            <a:off x="4211550" y="4151600"/>
            <a:ext cx="4533300" cy="8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Mediae’s TV programming has the call to action with iShamba hosting whatsapp, sms, call center and data aggregation needs for reportings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5" name="Google Shape;95;p20"/>
          <p:cNvGrpSpPr/>
          <p:nvPr/>
        </p:nvGrpSpPr>
        <p:grpSpPr>
          <a:xfrm>
            <a:off x="394430" y="931480"/>
            <a:ext cx="4532754" cy="3628814"/>
            <a:chOff x="4572005" y="2044825"/>
            <a:chExt cx="3145125" cy="2767974"/>
          </a:xfrm>
        </p:grpSpPr>
        <p:pic>
          <p:nvPicPr>
            <p:cNvPr id="96" name="Google Shape;96;p20"/>
            <p:cNvPicPr preferRelativeResize="0"/>
            <p:nvPr/>
          </p:nvPicPr>
          <p:blipFill rotWithShape="1">
            <a:blip r:embed="rId3">
              <a:alphaModFix/>
            </a:blip>
            <a:srcRect r="2789"/>
            <a:stretch/>
          </p:blipFill>
          <p:spPr>
            <a:xfrm>
              <a:off x="4572005" y="2044825"/>
              <a:ext cx="1434120" cy="2767974"/>
            </a:xfrm>
            <a:prstGeom prst="rect">
              <a:avLst/>
            </a:prstGeom>
            <a:noFill/>
            <a:ln>
              <a:noFill/>
            </a:ln>
          </p:spPr>
        </p:pic>
        <p:pic>
          <p:nvPicPr>
            <p:cNvPr id="97" name="Google Shape;97;p20"/>
            <p:cNvPicPr preferRelativeResize="0"/>
            <p:nvPr/>
          </p:nvPicPr>
          <p:blipFill>
            <a:blip r:embed="rId4">
              <a:alphaModFix/>
            </a:blip>
            <a:stretch>
              <a:fillRect/>
            </a:stretch>
          </p:blipFill>
          <p:spPr>
            <a:xfrm>
              <a:off x="6006125" y="2044825"/>
              <a:ext cx="1711005" cy="2767974"/>
            </a:xfrm>
            <a:prstGeom prst="rect">
              <a:avLst/>
            </a:prstGeom>
            <a:noFill/>
            <a:ln>
              <a:noFill/>
            </a:ln>
          </p:spPr>
        </p:pic>
      </p:grpSp>
      <p:sp>
        <p:nvSpPr>
          <p:cNvPr id="98" name="Google Shape;98;p20"/>
          <p:cNvSpPr txBox="1"/>
          <p:nvPr/>
        </p:nvSpPr>
        <p:spPr>
          <a:xfrm>
            <a:off x="5032825" y="146913"/>
            <a:ext cx="37167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CC0000"/>
                </a:solidFill>
              </a:rPr>
              <a:t>Kenya SMS:</a:t>
            </a:r>
            <a:r>
              <a:rPr lang="en" sz="1900" b="1">
                <a:solidFill>
                  <a:schemeClr val="dk2"/>
                </a:solidFill>
              </a:rPr>
              <a:t> Text ‘LOCUST’ to 21606</a:t>
            </a:r>
            <a:endParaRPr sz="1900" b="1">
              <a:solidFill>
                <a:schemeClr val="dk2"/>
              </a:solidFill>
            </a:endParaRPr>
          </a:p>
          <a:p>
            <a:pPr marL="0" lvl="0" indent="0" algn="l" rtl="0">
              <a:spcBef>
                <a:spcPts val="0"/>
              </a:spcBef>
              <a:spcAft>
                <a:spcPts val="0"/>
              </a:spcAft>
              <a:buNone/>
            </a:pPr>
            <a:endParaRPr sz="1900" b="1">
              <a:solidFill>
                <a:schemeClr val="dk2"/>
              </a:solidFill>
            </a:endParaRPr>
          </a:p>
          <a:p>
            <a:pPr marL="0" lvl="0" indent="0" algn="l" rtl="0">
              <a:spcBef>
                <a:spcPts val="0"/>
              </a:spcBef>
              <a:spcAft>
                <a:spcPts val="0"/>
              </a:spcAft>
              <a:buNone/>
            </a:pPr>
            <a:endParaRPr sz="1900" b="1">
              <a:solidFill>
                <a:schemeClr val="dk2"/>
              </a:solidFill>
            </a:endParaRPr>
          </a:p>
          <a:p>
            <a:pPr marL="0" lvl="0" indent="0" algn="l" rtl="0">
              <a:spcBef>
                <a:spcPts val="0"/>
              </a:spcBef>
              <a:spcAft>
                <a:spcPts val="0"/>
              </a:spcAft>
              <a:buNone/>
            </a:pPr>
            <a:endParaRPr sz="1900" b="1">
              <a:solidFill>
                <a:schemeClr val="dk2"/>
              </a:solidFill>
            </a:endParaRPr>
          </a:p>
          <a:p>
            <a:pPr marL="0" lvl="0" indent="0" algn="l" rtl="0">
              <a:spcBef>
                <a:spcPts val="0"/>
              </a:spcBef>
              <a:spcAft>
                <a:spcPts val="0"/>
              </a:spcAft>
              <a:buNone/>
            </a:pPr>
            <a:endParaRPr sz="1900" b="1">
              <a:solidFill>
                <a:schemeClr val="dk2"/>
              </a:solidFill>
            </a:endParaRPr>
          </a:p>
          <a:p>
            <a:pPr marL="0" lvl="0" indent="0" algn="l" rtl="0">
              <a:spcBef>
                <a:spcPts val="0"/>
              </a:spcBef>
              <a:spcAft>
                <a:spcPts val="0"/>
              </a:spcAft>
              <a:buNone/>
            </a:pPr>
            <a:endParaRPr sz="1900" b="1">
              <a:solidFill>
                <a:schemeClr val="dk2"/>
              </a:solidFill>
            </a:endParaRPr>
          </a:p>
          <a:p>
            <a:pPr marL="0" lvl="0" indent="0" algn="l" rtl="0">
              <a:spcBef>
                <a:spcPts val="0"/>
              </a:spcBef>
              <a:spcAft>
                <a:spcPts val="0"/>
              </a:spcAft>
              <a:buNone/>
            </a:pPr>
            <a:endParaRPr sz="1900" b="1">
              <a:solidFill>
                <a:schemeClr val="dk2"/>
              </a:solidFill>
            </a:endParaRPr>
          </a:p>
          <a:p>
            <a:pPr marL="0" lvl="0" indent="0" algn="l" rtl="0">
              <a:spcBef>
                <a:spcPts val="0"/>
              </a:spcBef>
              <a:spcAft>
                <a:spcPts val="0"/>
              </a:spcAft>
              <a:buNone/>
            </a:pPr>
            <a:endParaRPr sz="1900" b="1">
              <a:solidFill>
                <a:schemeClr val="dk2"/>
              </a:solidFill>
            </a:endParaRPr>
          </a:p>
          <a:p>
            <a:pPr marL="0" lvl="0" indent="0" algn="l" rtl="0">
              <a:spcBef>
                <a:spcPts val="0"/>
              </a:spcBef>
              <a:spcAft>
                <a:spcPts val="0"/>
              </a:spcAft>
              <a:buNone/>
            </a:pPr>
            <a:endParaRPr sz="1900" b="1">
              <a:solidFill>
                <a:schemeClr val="dk2"/>
              </a:solidFill>
            </a:endParaRPr>
          </a:p>
        </p:txBody>
      </p:sp>
      <p:sp>
        <p:nvSpPr>
          <p:cNvPr id="99" name="Google Shape;99;p20"/>
          <p:cNvSpPr txBox="1"/>
          <p:nvPr/>
        </p:nvSpPr>
        <p:spPr>
          <a:xfrm>
            <a:off x="394525" y="146913"/>
            <a:ext cx="44562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CC0000"/>
                </a:solidFill>
              </a:rPr>
              <a:t>Kenya WhatsApp:</a:t>
            </a:r>
            <a:r>
              <a:rPr lang="en" sz="1900" b="1">
                <a:solidFill>
                  <a:schemeClr val="dk2"/>
                </a:solidFill>
              </a:rPr>
              <a:t> SHAMBA SHAPE UP HOTLINE </a:t>
            </a:r>
            <a:endParaRPr sz="1900" b="1">
              <a:solidFill>
                <a:schemeClr val="dk2"/>
              </a:solidFill>
            </a:endParaRPr>
          </a:p>
        </p:txBody>
      </p:sp>
      <p:pic>
        <p:nvPicPr>
          <p:cNvPr id="100" name="Google Shape;100;p20"/>
          <p:cNvPicPr preferRelativeResize="0"/>
          <p:nvPr/>
        </p:nvPicPr>
        <p:blipFill rotWithShape="1">
          <a:blip r:embed="rId5">
            <a:alphaModFix/>
          </a:blip>
          <a:srcRect r="5051"/>
          <a:stretch/>
        </p:blipFill>
        <p:spPr>
          <a:xfrm>
            <a:off x="5032825" y="931574"/>
            <a:ext cx="3441164" cy="3628825"/>
          </a:xfrm>
          <a:prstGeom prst="rect">
            <a:avLst/>
          </a:prstGeom>
          <a:noFill/>
          <a:ln>
            <a:noFill/>
          </a:ln>
        </p:spPr>
      </p:pic>
      <p:sp>
        <p:nvSpPr>
          <p:cNvPr id="101" name="Google Shape;101;p20"/>
          <p:cNvSpPr txBox="1"/>
          <p:nvPr/>
        </p:nvSpPr>
        <p:spPr>
          <a:xfrm>
            <a:off x="413725" y="4673350"/>
            <a:ext cx="83358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t>Note: Call center team and data aggregation by iShamba ensures validity and quality control. </a:t>
            </a:r>
            <a:endParaRPr i="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p:nvPr/>
        </p:nvSpPr>
        <p:spPr>
          <a:xfrm>
            <a:off x="232488" y="586763"/>
            <a:ext cx="3632700" cy="32868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b="1">
                <a:solidFill>
                  <a:srgbClr val="CC0000"/>
                </a:solidFill>
              </a:rPr>
              <a:t>Agricultural Transformation Agency (ATA)</a:t>
            </a:r>
            <a:r>
              <a:rPr lang="en" sz="2000">
                <a:solidFill>
                  <a:schemeClr val="dk2"/>
                </a:solidFill>
              </a:rPr>
              <a:t> leveraging 11,000 district advisors by sending SMS, IVR via 8028 service and Whatsapp survey platforms.</a:t>
            </a:r>
            <a:endParaRPr sz="2000">
              <a:solidFill>
                <a:schemeClr val="dk2"/>
              </a:solidFill>
            </a:endParaRPr>
          </a:p>
          <a:p>
            <a:pPr marL="457200" lvl="0" indent="-355600" algn="l" rtl="0">
              <a:spcBef>
                <a:spcPts val="0"/>
              </a:spcBef>
              <a:spcAft>
                <a:spcPts val="0"/>
              </a:spcAft>
              <a:buSzPts val="2000"/>
              <a:buChar char="●"/>
            </a:pPr>
            <a:r>
              <a:rPr lang="en" sz="2000">
                <a:solidFill>
                  <a:schemeClr val="dk2"/>
                </a:solidFill>
              </a:rPr>
              <a:t>Over </a:t>
            </a:r>
            <a:r>
              <a:rPr lang="en" sz="2000" b="1">
                <a:solidFill>
                  <a:srgbClr val="CC0000"/>
                </a:solidFill>
              </a:rPr>
              <a:t>2,000 responses of sightings</a:t>
            </a:r>
            <a:r>
              <a:rPr lang="en" sz="2000">
                <a:solidFill>
                  <a:schemeClr val="dk2"/>
                </a:solidFill>
              </a:rPr>
              <a:t> (yes or no) SMS and IVR per week - great sample size!</a:t>
            </a:r>
            <a:endParaRPr sz="2000">
              <a:solidFill>
                <a:schemeClr val="dk2"/>
              </a:solidFill>
            </a:endParaRPr>
          </a:p>
          <a:p>
            <a:pPr marL="0" lvl="0" indent="0" algn="l" rtl="0">
              <a:spcBef>
                <a:spcPts val="0"/>
              </a:spcBef>
              <a:spcAft>
                <a:spcPts val="0"/>
              </a:spcAft>
              <a:buNone/>
            </a:pPr>
            <a:endParaRPr sz="2100">
              <a:solidFill>
                <a:schemeClr val="dk2"/>
              </a:solidFill>
            </a:endParaRPr>
          </a:p>
        </p:txBody>
      </p:sp>
      <p:pic>
        <p:nvPicPr>
          <p:cNvPr id="107" name="Google Shape;107;p21"/>
          <p:cNvPicPr preferRelativeResize="0"/>
          <p:nvPr/>
        </p:nvPicPr>
        <p:blipFill>
          <a:blip r:embed="rId3">
            <a:alphaModFix/>
          </a:blip>
          <a:stretch>
            <a:fillRect/>
          </a:stretch>
        </p:blipFill>
        <p:spPr>
          <a:xfrm>
            <a:off x="3865212" y="547038"/>
            <a:ext cx="5145877" cy="4049426"/>
          </a:xfrm>
          <a:prstGeom prst="rect">
            <a:avLst/>
          </a:prstGeom>
          <a:noFill/>
          <a:ln>
            <a:noFill/>
          </a:ln>
        </p:spPr>
      </p:pic>
      <p:sp>
        <p:nvSpPr>
          <p:cNvPr id="108" name="Google Shape;108;p21"/>
          <p:cNvSpPr txBox="1"/>
          <p:nvPr/>
        </p:nvSpPr>
        <p:spPr>
          <a:xfrm>
            <a:off x="232499" y="62300"/>
            <a:ext cx="8456100" cy="6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434343"/>
                </a:solidFill>
              </a:rPr>
              <a:t>Ethiopia: </a:t>
            </a:r>
            <a:r>
              <a:rPr lang="en" sz="1900" b="1">
                <a:solidFill>
                  <a:schemeClr val="dk2"/>
                </a:solidFill>
              </a:rPr>
              <a:t>Exporting Kenya best Practices and Adapting to the Context</a:t>
            </a:r>
            <a:endParaRPr sz="1900" b="1">
              <a:solidFill>
                <a:schemeClr val="dk2"/>
              </a:solidFill>
            </a:endParaRPr>
          </a:p>
        </p:txBody>
      </p:sp>
      <p:sp>
        <p:nvSpPr>
          <p:cNvPr id="109" name="Google Shape;109;p21"/>
          <p:cNvSpPr txBox="1"/>
          <p:nvPr/>
        </p:nvSpPr>
        <p:spPr>
          <a:xfrm>
            <a:off x="72725" y="4650550"/>
            <a:ext cx="8938500" cy="4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434343"/>
                </a:solidFill>
              </a:rPr>
              <a:t>ATA is reaching 5 million farmers across all platforms including TV and Radio in 5 languages!</a:t>
            </a:r>
            <a:endParaRPr sz="1600">
              <a:solidFill>
                <a:srgbClr val="43434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2"/>
          <p:cNvSpPr txBox="1"/>
          <p:nvPr/>
        </p:nvSpPr>
        <p:spPr>
          <a:xfrm>
            <a:off x="373300" y="1754075"/>
            <a:ext cx="8379600" cy="30000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2"/>
              </a:buClr>
              <a:buSzPts val="1600"/>
              <a:buAutoNum type="arabicPeriod"/>
            </a:pPr>
            <a:r>
              <a:rPr lang="en" sz="1600" b="1">
                <a:solidFill>
                  <a:schemeClr val="dk2"/>
                </a:solidFill>
              </a:rPr>
              <a:t>There is no “wrong” digital channel</a:t>
            </a:r>
            <a:r>
              <a:rPr lang="en" sz="1600">
                <a:solidFill>
                  <a:schemeClr val="dk2"/>
                </a:solidFill>
              </a:rPr>
              <a:t> - for citizen reporting in rural communities. </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Citizen Reporting is only as good as the response/feedback to the report for farmers. </a:t>
            </a:r>
            <a:r>
              <a:rPr lang="en" sz="1600" b="1">
                <a:solidFill>
                  <a:schemeClr val="dk2"/>
                </a:solidFill>
              </a:rPr>
              <a:t>Do farmers feel action was taken with the information they shared digitally?</a:t>
            </a:r>
            <a:r>
              <a:rPr lang="en" sz="1600">
                <a:solidFill>
                  <a:schemeClr val="dk2"/>
                </a:solidFill>
              </a:rPr>
              <a:t> </a:t>
            </a:r>
            <a:endParaRPr sz="1600" b="1">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We are in the</a:t>
            </a:r>
            <a:r>
              <a:rPr lang="en" sz="1600" b="1">
                <a:solidFill>
                  <a:schemeClr val="dk2"/>
                </a:solidFill>
              </a:rPr>
              <a:t> early days of using SMS, IVR, Whatsapp, Facebook groups for farmer reporting</a:t>
            </a:r>
            <a:r>
              <a:rPr lang="en" sz="1600">
                <a:solidFill>
                  <a:schemeClr val="dk2"/>
                </a:solidFill>
              </a:rPr>
              <a:t> - more use cases to be deployed!</a:t>
            </a:r>
            <a:endParaRPr sz="1600">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Data sharing system setup, expectation setting is critical - </a:t>
            </a:r>
            <a:r>
              <a:rPr lang="en" sz="1600" b="1">
                <a:solidFill>
                  <a:schemeClr val="dk2"/>
                </a:solidFill>
              </a:rPr>
              <a:t>strong ecosystem coordination necessary to translate into practice.</a:t>
            </a:r>
            <a:endParaRPr sz="1600" b="1">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en" sz="1600">
                <a:solidFill>
                  <a:schemeClr val="dk2"/>
                </a:solidFill>
              </a:rPr>
              <a:t>In a world of climate change farming communities are on the front line - it's the crowd who will want the quick information response/can respond en masse in real time</a:t>
            </a:r>
            <a:endParaRPr sz="16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3"/>
          <p:cNvSpPr txBox="1">
            <a:spLocks noGrp="1"/>
          </p:cNvSpPr>
          <p:nvPr>
            <p:ph type="body" idx="1"/>
          </p:nvPr>
        </p:nvSpPr>
        <p:spPr>
          <a:xfrm>
            <a:off x="436625" y="1296150"/>
            <a:ext cx="8255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CC0000"/>
                </a:solidFill>
              </a:rPr>
              <a:t>Q:</a:t>
            </a:r>
            <a:r>
              <a:rPr lang="en"/>
              <a:t> What have we learned about leveraging digital technology in emergency response?</a:t>
            </a:r>
            <a:endParaRPr/>
          </a:p>
          <a:p>
            <a:pPr marL="0" lvl="0" indent="0" algn="l" rtl="0">
              <a:spcBef>
                <a:spcPts val="1600"/>
              </a:spcBef>
              <a:spcAft>
                <a:spcPts val="0"/>
              </a:spcAft>
              <a:buNone/>
            </a:pPr>
            <a:r>
              <a:rPr lang="en" b="1">
                <a:solidFill>
                  <a:srgbClr val="CC0000"/>
                </a:solidFill>
              </a:rPr>
              <a:t>Q:</a:t>
            </a:r>
            <a:r>
              <a:rPr lang="en"/>
              <a:t> What have we learned about building the partnerships it takes to work across countries, languages, contexts and digital environments?</a:t>
            </a:r>
            <a:endParaRPr/>
          </a:p>
          <a:p>
            <a:pPr marL="0" lvl="0" indent="0" algn="l" rtl="0">
              <a:spcBef>
                <a:spcPts val="1600"/>
              </a:spcBef>
              <a:spcAft>
                <a:spcPts val="0"/>
              </a:spcAft>
              <a:buNone/>
            </a:pPr>
            <a:r>
              <a:rPr lang="en" b="1">
                <a:solidFill>
                  <a:srgbClr val="CC0000"/>
                </a:solidFill>
              </a:rPr>
              <a:t>Q:</a:t>
            </a:r>
            <a:r>
              <a:rPr lang="en"/>
              <a:t> We know that climate-related shocks and emergencies are going to continue to impact farmers across Africa.  How can we prepare ourselves to be nimble and effective in the future?</a:t>
            </a:r>
            <a:endParaRPr/>
          </a:p>
          <a:p>
            <a:pPr marL="0" lvl="0" indent="0" algn="l" rtl="0">
              <a:spcBef>
                <a:spcPts val="1600"/>
              </a:spcBef>
              <a:spcAft>
                <a:spcPts val="1600"/>
              </a:spcAft>
              <a:buNone/>
            </a:pPr>
            <a:r>
              <a:rPr lang="en" b="1">
                <a:solidFill>
                  <a:srgbClr val="CC0000"/>
                </a:solidFill>
              </a:rPr>
              <a:t>Q:</a:t>
            </a:r>
            <a:r>
              <a:rPr lang="en" b="1"/>
              <a:t> </a:t>
            </a:r>
            <a:r>
              <a:rPr lang="en"/>
              <a:t>From the audience - please share in the chat!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5"/>
          <p:cNvSpPr txBox="1"/>
          <p:nvPr/>
        </p:nvSpPr>
        <p:spPr>
          <a:xfrm>
            <a:off x="373300" y="1754075"/>
            <a:ext cx="8379600" cy="300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sz="1800">
                <a:solidFill>
                  <a:schemeClr val="dk2"/>
                </a:solidFill>
              </a:rPr>
              <a:t>Rapid ecosystem building relies on </a:t>
            </a:r>
            <a:r>
              <a:rPr lang="en" sz="1800" b="1">
                <a:solidFill>
                  <a:schemeClr val="dk2"/>
                </a:solidFill>
              </a:rPr>
              <a:t>partners complementing each other’s strengths</a:t>
            </a:r>
            <a:r>
              <a:rPr lang="en" sz="1800">
                <a:solidFill>
                  <a:schemeClr val="dk2"/>
                </a:solidFill>
              </a:rPr>
              <a:t> - starting with farmer centric in delivery goals</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b="1">
                <a:solidFill>
                  <a:schemeClr val="dk2"/>
                </a:solidFill>
              </a:rPr>
              <a:t>Data sharing system setup</a:t>
            </a:r>
            <a:r>
              <a:rPr lang="en" sz="1800">
                <a:solidFill>
                  <a:schemeClr val="dk2"/>
                </a:solidFill>
              </a:rPr>
              <a:t> and expectation setting is critical </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And </a:t>
            </a:r>
            <a:r>
              <a:rPr lang="en" sz="1800" b="1">
                <a:solidFill>
                  <a:schemeClr val="dk2"/>
                </a:solidFill>
              </a:rPr>
              <a:t>open source and public good approach</a:t>
            </a:r>
            <a:r>
              <a:rPr lang="en" sz="1800">
                <a:solidFill>
                  <a:schemeClr val="dk2"/>
                </a:solidFill>
              </a:rPr>
              <a:t> is especially important in crisis response using digital </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Complex partnerships with big data require a </a:t>
            </a:r>
            <a:r>
              <a:rPr lang="en" sz="1800" b="1">
                <a:solidFill>
                  <a:schemeClr val="dk2"/>
                </a:solidFill>
              </a:rPr>
              <a:t>well resourced data management organisation/s</a:t>
            </a:r>
            <a:r>
              <a:rPr lang="en" sz="1800">
                <a:solidFill>
                  <a:schemeClr val="dk2"/>
                </a:solidFill>
              </a:rPr>
              <a:t> in the center of the effort is essential</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In a world of climate change farming communities are on the front line - so </a:t>
            </a:r>
            <a:r>
              <a:rPr lang="en" sz="1800" b="1">
                <a:solidFill>
                  <a:schemeClr val="dk2"/>
                </a:solidFill>
              </a:rPr>
              <a:t>it's the crowd who will want the response/can respond en masse in real time</a:t>
            </a:r>
            <a:endParaRPr sz="1800" b="1">
              <a:solidFill>
                <a:schemeClr val="dk2"/>
              </a:solidFill>
            </a:endParaRPr>
          </a:p>
          <a:p>
            <a:pPr marL="457200" lvl="0" indent="0" algn="l" rtl="0">
              <a:lnSpc>
                <a:spcPct val="115000"/>
              </a:lnSpc>
              <a:spcBef>
                <a:spcPts val="1600"/>
              </a:spcBef>
              <a:spcAft>
                <a:spcPts val="1600"/>
              </a:spcAft>
              <a:buNone/>
            </a:pP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p:nvPr/>
        </p:nvSpPr>
        <p:spPr>
          <a:xfrm>
            <a:off x="939075" y="2961850"/>
            <a:ext cx="1806000" cy="4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imes New Roman"/>
                <a:ea typeface="Times New Roman"/>
                <a:cs typeface="Times New Roman"/>
                <a:sym typeface="Times New Roman"/>
              </a:rPr>
              <a:t>Program Director AgriFin</a:t>
            </a:r>
            <a:endParaRPr>
              <a:solidFill>
                <a:srgbClr val="FFFFFF"/>
              </a:solidFill>
              <a:latin typeface="Times New Roman"/>
              <a:ea typeface="Times New Roman"/>
              <a:cs typeface="Times New Roman"/>
              <a:sym typeface="Times New Roman"/>
            </a:endParaRPr>
          </a:p>
        </p:txBody>
      </p:sp>
      <p:sp>
        <p:nvSpPr>
          <p:cNvPr id="64" name="Google Shape;64;p15"/>
          <p:cNvSpPr txBox="1"/>
          <p:nvPr/>
        </p:nvSpPr>
        <p:spPr>
          <a:xfrm>
            <a:off x="3567450" y="2961850"/>
            <a:ext cx="2009100" cy="4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imes New Roman"/>
                <a:ea typeface="Times New Roman"/>
                <a:cs typeface="Times New Roman"/>
                <a:sym typeface="Times New Roman"/>
              </a:rPr>
              <a:t>Associate Professor </a:t>
            </a:r>
            <a:endParaRPr>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
                <a:solidFill>
                  <a:srgbClr val="FFFFFF"/>
                </a:solidFill>
                <a:latin typeface="Times New Roman"/>
                <a:ea typeface="Times New Roman"/>
                <a:cs typeface="Times New Roman"/>
                <a:sym typeface="Times New Roman"/>
              </a:rPr>
              <a:t>Plant Village, Penn State</a:t>
            </a:r>
            <a:endParaRPr>
              <a:solidFill>
                <a:srgbClr val="FFFFFF"/>
              </a:solidFill>
              <a:latin typeface="Times New Roman"/>
              <a:ea typeface="Times New Roman"/>
              <a:cs typeface="Times New Roman"/>
              <a:sym typeface="Times New Roman"/>
            </a:endParaRPr>
          </a:p>
        </p:txBody>
      </p:sp>
      <p:sp>
        <p:nvSpPr>
          <p:cNvPr id="65" name="Google Shape;65;p15"/>
          <p:cNvSpPr txBox="1"/>
          <p:nvPr/>
        </p:nvSpPr>
        <p:spPr>
          <a:xfrm>
            <a:off x="6063075" y="2961850"/>
            <a:ext cx="2465700" cy="4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Times New Roman"/>
                <a:ea typeface="Times New Roman"/>
                <a:cs typeface="Times New Roman"/>
                <a:sym typeface="Times New Roman"/>
              </a:rPr>
              <a:t>Emergency Response Manager</a:t>
            </a:r>
            <a:endParaRPr>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
                <a:solidFill>
                  <a:srgbClr val="FFFFFF"/>
                </a:solidFill>
                <a:latin typeface="Times New Roman"/>
                <a:ea typeface="Times New Roman"/>
                <a:cs typeface="Times New Roman"/>
                <a:sym typeface="Times New Roman"/>
              </a:rPr>
              <a:t>AgriFin</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70" name="Google Shape;70;p16"/>
          <p:cNvSpPr txBox="1"/>
          <p:nvPr/>
        </p:nvSpPr>
        <p:spPr>
          <a:xfrm>
            <a:off x="4170725" y="1277600"/>
            <a:ext cx="4805700" cy="274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54585A"/>
                </a:solidFill>
              </a:rPr>
              <a:t>Mercy Corps’ AgriFin programming (MCAF) represents USD 35 million in innovation funding from the Mastercard Foundation, Bill and Melinda Gates Foundation and the Swiss Development Corporation to support development, testing and scale of digitally-enabled services for smallholder farmers.</a:t>
            </a:r>
            <a:endParaRPr sz="1000">
              <a:solidFill>
                <a:srgbClr val="54585A"/>
              </a:solidFill>
            </a:endParaRPr>
          </a:p>
          <a:p>
            <a:pPr marL="457200" lvl="0" indent="-292100" algn="l" rtl="0">
              <a:lnSpc>
                <a:spcPct val="100000"/>
              </a:lnSpc>
              <a:spcBef>
                <a:spcPts val="0"/>
              </a:spcBef>
              <a:spcAft>
                <a:spcPts val="0"/>
              </a:spcAft>
              <a:buClr>
                <a:srgbClr val="54585A"/>
              </a:buClr>
              <a:buSzPts val="1000"/>
              <a:buChar char="●"/>
            </a:pPr>
            <a:r>
              <a:rPr lang="en" sz="1000">
                <a:solidFill>
                  <a:srgbClr val="54585A"/>
                </a:solidFill>
              </a:rPr>
              <a:t>Our objective is to develop sustainable services that increase farmer income and productivity by 50%, with 50% outreach to women </a:t>
            </a:r>
            <a:endParaRPr sz="1000">
              <a:solidFill>
                <a:srgbClr val="54585A"/>
              </a:solidFill>
            </a:endParaRPr>
          </a:p>
          <a:p>
            <a:pPr marL="457200" lvl="0" indent="-292100" algn="l" rtl="0">
              <a:lnSpc>
                <a:spcPct val="100000"/>
              </a:lnSpc>
              <a:spcBef>
                <a:spcPts val="0"/>
              </a:spcBef>
              <a:spcAft>
                <a:spcPts val="0"/>
              </a:spcAft>
              <a:buClr>
                <a:schemeClr val="dk1"/>
              </a:buClr>
              <a:buSzPts val="1000"/>
              <a:buChar char="●"/>
            </a:pPr>
            <a:r>
              <a:rPr lang="en" sz="1000">
                <a:solidFill>
                  <a:srgbClr val="54585A"/>
                </a:solidFill>
              </a:rPr>
              <a:t>MCAF works as an innovation partner with private sector scale partners and such as banks, mobile network operators, agribusinesses, as well as technology innovators and governments committed to serving smallholders at scale</a:t>
            </a:r>
            <a:endParaRPr sz="1000">
              <a:solidFill>
                <a:srgbClr val="54585A"/>
              </a:solidFill>
            </a:endParaRPr>
          </a:p>
          <a:p>
            <a:pPr marL="457200" lvl="0" indent="-292100" algn="l" rtl="0">
              <a:lnSpc>
                <a:spcPct val="100000"/>
              </a:lnSpc>
              <a:spcBef>
                <a:spcPts val="0"/>
              </a:spcBef>
              <a:spcAft>
                <a:spcPts val="0"/>
              </a:spcAft>
              <a:buClr>
                <a:schemeClr val="dk1"/>
              </a:buClr>
              <a:buSzPts val="1000"/>
              <a:buChar char="●"/>
            </a:pPr>
            <a:r>
              <a:rPr lang="en" sz="1000">
                <a:solidFill>
                  <a:srgbClr val="54585A"/>
                </a:solidFill>
              </a:rPr>
              <a:t>We help our partners develop, test  and scale bundles of digitally-enabled financial and non-financial services supporting partnership development between market actors that leverage their strengths</a:t>
            </a:r>
            <a:endParaRPr sz="1000">
              <a:solidFill>
                <a:srgbClr val="54585A"/>
              </a:solidFill>
            </a:endParaRPr>
          </a:p>
          <a:p>
            <a:pPr marL="457200" lvl="0" indent="-292100" algn="l" rtl="0">
              <a:lnSpc>
                <a:spcPct val="100000"/>
              </a:lnSpc>
              <a:spcBef>
                <a:spcPts val="0"/>
              </a:spcBef>
              <a:spcAft>
                <a:spcPts val="0"/>
              </a:spcAft>
              <a:buClr>
                <a:schemeClr val="dk1"/>
              </a:buClr>
              <a:buSzPts val="1000"/>
              <a:buChar char="●"/>
            </a:pPr>
            <a:r>
              <a:rPr lang="en" sz="1000">
                <a:solidFill>
                  <a:srgbClr val="54585A"/>
                </a:solidFill>
              </a:rPr>
              <a:t>We combine MCAF team expertise with strategic subsidy to jointly implement iterative, fail-fast engagements with partners on a cost-share basis, sharing public learnings to drive market ecosystem growth</a:t>
            </a:r>
            <a:endParaRPr sz="1000">
              <a:solidFill>
                <a:srgbClr val="54585A"/>
              </a:solidFill>
            </a:endParaRPr>
          </a:p>
          <a:p>
            <a:pPr marL="457200" lvl="0" indent="-292100" algn="l" rtl="0">
              <a:lnSpc>
                <a:spcPct val="100000"/>
              </a:lnSpc>
              <a:spcBef>
                <a:spcPts val="0"/>
              </a:spcBef>
              <a:spcAft>
                <a:spcPts val="0"/>
              </a:spcAft>
              <a:buClr>
                <a:schemeClr val="dk1"/>
              </a:buClr>
              <a:buSzPts val="1000"/>
              <a:buChar char="●"/>
            </a:pPr>
            <a:r>
              <a:rPr lang="en" sz="1000">
                <a:solidFill>
                  <a:srgbClr val="54585A"/>
                </a:solidFill>
              </a:rPr>
              <a:t>Since 2015, we have completed more than 200 engagements with over 120 partners across Africa</a:t>
            </a:r>
            <a:endParaRPr sz="1000">
              <a:solidFill>
                <a:srgbClr val="54585A"/>
              </a:solidFill>
            </a:endParaRPr>
          </a:p>
          <a:p>
            <a:pPr marL="457200" lvl="0" indent="-292100" algn="l" rtl="0">
              <a:lnSpc>
                <a:spcPct val="100000"/>
              </a:lnSpc>
              <a:spcBef>
                <a:spcPts val="0"/>
              </a:spcBef>
              <a:spcAft>
                <a:spcPts val="0"/>
              </a:spcAft>
              <a:buClr>
                <a:srgbClr val="54585A"/>
              </a:buClr>
              <a:buSzPts val="1000"/>
              <a:buChar char="●"/>
            </a:pPr>
            <a:r>
              <a:rPr lang="en" sz="1000">
                <a:solidFill>
                  <a:srgbClr val="54585A"/>
                </a:solidFill>
              </a:rPr>
              <a:t>With the onset of the Desert Locust in East Africa, the Skoll Foundation funded AgriFin’s first emergency response work leveraging digital tools </a:t>
            </a:r>
            <a:endParaRPr sz="1000">
              <a:solidFill>
                <a:srgbClr val="54585A"/>
              </a:solidFill>
            </a:endParaRPr>
          </a:p>
          <a:p>
            <a:pPr marL="457200" lvl="0" indent="-292100" algn="l" rtl="0">
              <a:lnSpc>
                <a:spcPct val="100000"/>
              </a:lnSpc>
              <a:spcBef>
                <a:spcPts val="0"/>
              </a:spcBef>
              <a:spcAft>
                <a:spcPts val="0"/>
              </a:spcAft>
              <a:buClr>
                <a:schemeClr val="dk1"/>
              </a:buClr>
              <a:buSzPts val="1000"/>
              <a:buChar char="●"/>
            </a:pPr>
            <a:r>
              <a:rPr lang="en" sz="1000" b="1">
                <a:solidFill>
                  <a:srgbClr val="54585A"/>
                </a:solidFill>
              </a:rPr>
              <a:t>With this support, AgriFin now  reaches more than 8 million smallholders</a:t>
            </a:r>
            <a:endParaRPr sz="1000" b="1">
              <a:solidFill>
                <a:srgbClr val="54585A"/>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rotWithShape="1">
          <a:blip r:embed="rId3">
            <a:alphaModFix/>
          </a:blip>
          <a:srcRect l="4370" t="17483" r="3624" b="7028"/>
          <a:stretch/>
        </p:blipFill>
        <p:spPr>
          <a:xfrm>
            <a:off x="490425" y="1000226"/>
            <a:ext cx="8201698" cy="3785273"/>
          </a:xfrm>
          <a:prstGeom prst="rect">
            <a:avLst/>
          </a:prstGeom>
          <a:noFill/>
          <a:ln>
            <a:noFill/>
          </a:ln>
        </p:spPr>
      </p:pic>
      <p:sp>
        <p:nvSpPr>
          <p:cNvPr id="76" name="Google Shape;76;p17"/>
          <p:cNvSpPr txBox="1"/>
          <p:nvPr/>
        </p:nvSpPr>
        <p:spPr>
          <a:xfrm>
            <a:off x="451863" y="358000"/>
            <a:ext cx="8201700" cy="4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Arial Black"/>
                <a:ea typeface="Arial Black"/>
                <a:cs typeface="Arial Black"/>
                <a:sym typeface="Arial Black"/>
              </a:rPr>
              <a:t>PROCESS &amp; DATA FLOW FOR KENYA DESERT LOCUST REPORTING &amp; INFORMATION HOTLINE - </a:t>
            </a:r>
            <a:r>
              <a:rPr lang="en" sz="1600" i="1">
                <a:solidFill>
                  <a:schemeClr val="dk2"/>
                </a:solidFill>
                <a:latin typeface="Arial Black"/>
                <a:ea typeface="Arial Black"/>
                <a:cs typeface="Arial Black"/>
                <a:sym typeface="Arial Black"/>
              </a:rPr>
              <a:t>Government and FAO buy-in were key</a:t>
            </a:r>
            <a:endParaRPr sz="1600" i="1">
              <a:solidFill>
                <a:schemeClr val="dk2"/>
              </a:solidFill>
              <a:latin typeface="Arial Black"/>
              <a:ea typeface="Arial Black"/>
              <a:cs typeface="Arial Black"/>
              <a:sym typeface="Arial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549A4D-CF1C-3B4A-93F3-CE3D56BD2440}"/>
              </a:ext>
            </a:extLst>
          </p:cNvPr>
          <p:cNvSpPr>
            <a:spLocks noGrp="1"/>
          </p:cNvSpPr>
          <p:nvPr>
            <p:ph type="ctrTitle"/>
          </p:nvPr>
        </p:nvSpPr>
        <p:spPr>
          <a:xfrm>
            <a:off x="815009" y="804456"/>
            <a:ext cx="7659093" cy="1790700"/>
          </a:xfrm>
        </p:spPr>
        <p:txBody>
          <a:bodyPr>
            <a:normAutofit fontScale="90000"/>
          </a:bodyPr>
          <a:lstStyle/>
          <a:p>
            <a:r>
              <a:rPr lang="en-US" sz="3000" dirty="0"/>
              <a:t>PlantVillage:</a:t>
            </a:r>
            <a:br>
              <a:rPr lang="en-US" sz="3000" dirty="0"/>
            </a:br>
            <a:r>
              <a:rPr lang="en-US" sz="3000" dirty="0"/>
              <a:t>Empowering the crowd to track the Desert Locust </a:t>
            </a:r>
            <a:br>
              <a:rPr lang="en-US" dirty="0"/>
            </a:br>
            <a:endParaRPr lang="en-US" dirty="0"/>
          </a:p>
        </p:txBody>
      </p:sp>
      <p:sp>
        <p:nvSpPr>
          <p:cNvPr id="6" name="Subtitle 5">
            <a:extLst>
              <a:ext uri="{FF2B5EF4-FFF2-40B4-BE49-F238E27FC236}">
                <a16:creationId xmlns:a16="http://schemas.microsoft.com/office/drawing/2014/main" id="{7166346A-4A93-A343-B5CE-CA0983319AE9}"/>
              </a:ext>
            </a:extLst>
          </p:cNvPr>
          <p:cNvSpPr>
            <a:spLocks noGrp="1"/>
          </p:cNvSpPr>
          <p:nvPr>
            <p:ph type="subTitle" idx="1"/>
          </p:nvPr>
        </p:nvSpPr>
        <p:spPr/>
        <p:txBody>
          <a:bodyPr/>
          <a:lstStyle/>
          <a:p>
            <a:r>
              <a:rPr lang="en-US" dirty="0"/>
              <a:t>David Hughes </a:t>
            </a:r>
          </a:p>
          <a:p>
            <a:r>
              <a:rPr lang="en-US" dirty="0"/>
              <a:t>Associate Professor of Entomology and Biology, Penn State University</a:t>
            </a:r>
          </a:p>
          <a:p>
            <a:r>
              <a:rPr lang="en-US" dirty="0" err="1"/>
              <a:t>dhughes@psu.edu</a:t>
            </a:r>
            <a:endParaRPr lang="en-US" dirty="0"/>
          </a:p>
        </p:txBody>
      </p:sp>
      <p:sp>
        <p:nvSpPr>
          <p:cNvPr id="2" name="Rectangle 1">
            <a:extLst>
              <a:ext uri="{FF2B5EF4-FFF2-40B4-BE49-F238E27FC236}">
                <a16:creationId xmlns:a16="http://schemas.microsoft.com/office/drawing/2014/main" id="{6ECC0B4D-2189-CE40-84AA-F962EE0B6C48}"/>
              </a:ext>
            </a:extLst>
          </p:cNvPr>
          <p:cNvSpPr/>
          <p:nvPr/>
        </p:nvSpPr>
        <p:spPr>
          <a:xfrm>
            <a:off x="4482913" y="2433251"/>
            <a:ext cx="221536" cy="253916"/>
          </a:xfrm>
          <a:prstGeom prst="rect">
            <a:avLst/>
          </a:prstGeom>
        </p:spPr>
        <p:txBody>
          <a:bodyPr wrap="none">
            <a:spAutoFit/>
          </a:bodyPr>
          <a:lstStyle/>
          <a:p>
            <a:r>
              <a:rPr lang="en-US" sz="1050" dirty="0"/>
              <a:t> </a:t>
            </a:r>
          </a:p>
        </p:txBody>
      </p:sp>
      <p:sp>
        <p:nvSpPr>
          <p:cNvPr id="3" name="Rectangle 2">
            <a:extLst>
              <a:ext uri="{FF2B5EF4-FFF2-40B4-BE49-F238E27FC236}">
                <a16:creationId xmlns:a16="http://schemas.microsoft.com/office/drawing/2014/main" id="{D4DFEF04-5C73-644D-996F-4D778E259819}"/>
              </a:ext>
            </a:extLst>
          </p:cNvPr>
          <p:cNvSpPr/>
          <p:nvPr/>
        </p:nvSpPr>
        <p:spPr>
          <a:xfrm>
            <a:off x="4482913" y="2433251"/>
            <a:ext cx="221536" cy="253916"/>
          </a:xfrm>
          <a:prstGeom prst="rect">
            <a:avLst/>
          </a:prstGeom>
        </p:spPr>
        <p:txBody>
          <a:bodyPr wrap="none">
            <a:spAutoFit/>
          </a:bodyPr>
          <a:lstStyle/>
          <a:p>
            <a:r>
              <a:rPr lang="en-US" sz="1050" dirty="0"/>
              <a:t> </a:t>
            </a:r>
          </a:p>
        </p:txBody>
      </p:sp>
      <p:pic>
        <p:nvPicPr>
          <p:cNvPr id="7" name="Picture 6" descr="Macintosh HD:Users:mediaeco:Documents:Mediae:2. Main Productions:1. Shamba Shape Up :SSU 11th Series:PlantVillage:Plant Village_logo.jpg">
            <a:extLst>
              <a:ext uri="{FF2B5EF4-FFF2-40B4-BE49-F238E27FC236}">
                <a16:creationId xmlns:a16="http://schemas.microsoft.com/office/drawing/2014/main" id="{827CA5C5-3EF3-E048-9DE6-942ABD1366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69274" cy="574653"/>
          </a:xfrm>
          <a:prstGeom prst="rect">
            <a:avLst/>
          </a:prstGeom>
          <a:noFill/>
          <a:ln>
            <a:noFill/>
          </a:ln>
        </p:spPr>
      </p:pic>
    </p:spTree>
    <p:extLst>
      <p:ext uri="{BB962C8B-B14F-4D97-AF65-F5344CB8AC3E}">
        <p14:creationId xmlns:p14="http://schemas.microsoft.com/office/powerpoint/2010/main" val="3294643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D7241-A8EC-E446-A0F1-A45F4FD4DE8D}"/>
              </a:ext>
            </a:extLst>
          </p:cNvPr>
          <p:cNvSpPr>
            <a:spLocks noGrp="1"/>
          </p:cNvSpPr>
          <p:nvPr>
            <p:ph type="title"/>
          </p:nvPr>
        </p:nvSpPr>
        <p:spPr>
          <a:xfrm>
            <a:off x="933278" y="-87549"/>
            <a:ext cx="7886700" cy="994172"/>
          </a:xfrm>
        </p:spPr>
        <p:txBody>
          <a:bodyPr/>
          <a:lstStyle/>
          <a:p>
            <a:r>
              <a:rPr lang="en-US" dirty="0"/>
              <a:t>The Locust Crisis in East Africa: 2020</a:t>
            </a:r>
          </a:p>
        </p:txBody>
      </p:sp>
      <p:pic>
        <p:nvPicPr>
          <p:cNvPr id="4" name="Picture 3">
            <a:extLst>
              <a:ext uri="{FF2B5EF4-FFF2-40B4-BE49-F238E27FC236}">
                <a16:creationId xmlns:a16="http://schemas.microsoft.com/office/drawing/2014/main" id="{1B1107F4-56C1-DF4F-B0DE-E30166841315}"/>
              </a:ext>
            </a:extLst>
          </p:cNvPr>
          <p:cNvPicPr>
            <a:picLocks noChangeAspect="1"/>
          </p:cNvPicPr>
          <p:nvPr/>
        </p:nvPicPr>
        <p:blipFill>
          <a:blip r:embed="rId8"/>
          <a:stretch>
            <a:fillRect/>
          </a:stretch>
        </p:blipFill>
        <p:spPr>
          <a:xfrm>
            <a:off x="5636946" y="696253"/>
            <a:ext cx="3322936" cy="1875496"/>
          </a:xfrm>
          <a:prstGeom prst="rect">
            <a:avLst/>
          </a:prstGeom>
        </p:spPr>
      </p:pic>
      <p:pic>
        <p:nvPicPr>
          <p:cNvPr id="5" name="Picture 4">
            <a:extLst>
              <a:ext uri="{FF2B5EF4-FFF2-40B4-BE49-F238E27FC236}">
                <a16:creationId xmlns:a16="http://schemas.microsoft.com/office/drawing/2014/main" id="{6C8F44ED-2185-494E-93B6-53973BEF12B1}"/>
              </a:ext>
            </a:extLst>
          </p:cNvPr>
          <p:cNvPicPr>
            <a:picLocks noChangeAspect="1"/>
          </p:cNvPicPr>
          <p:nvPr/>
        </p:nvPicPr>
        <p:blipFill>
          <a:blip r:embed="rId9"/>
          <a:stretch>
            <a:fillRect/>
          </a:stretch>
        </p:blipFill>
        <p:spPr>
          <a:xfrm>
            <a:off x="5636946" y="2637411"/>
            <a:ext cx="3383945" cy="2249904"/>
          </a:xfrm>
          <a:prstGeom prst="rect">
            <a:avLst/>
          </a:prstGeom>
        </p:spPr>
      </p:pic>
      <p:pic>
        <p:nvPicPr>
          <p:cNvPr id="3" name="WhatsApp Video 2020-04-10 at 12.33.15 PM" descr="WhatsApp Video 2020-04-10 at 12.33.15 PM">
            <a:hlinkClick r:id="" action="ppaction://media"/>
            <a:extLst>
              <a:ext uri="{FF2B5EF4-FFF2-40B4-BE49-F238E27FC236}">
                <a16:creationId xmlns:a16="http://schemas.microsoft.com/office/drawing/2014/main" id="{954644B9-6EB2-3940-95F7-65D0B552E51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6682" y="696254"/>
            <a:ext cx="2284750" cy="4154090"/>
          </a:xfrm>
          <a:prstGeom prst="rect">
            <a:avLst/>
          </a:prstGeom>
        </p:spPr>
      </p:pic>
      <p:pic>
        <p:nvPicPr>
          <p:cNvPr id="6" name="WhatsApp Video 2020-02-22 at 12.30.44 AM" descr="WhatsApp Video 2020-02-22 at 12.30.44 AM">
            <a:hlinkClick r:id="" action="ppaction://media"/>
            <a:extLst>
              <a:ext uri="{FF2B5EF4-FFF2-40B4-BE49-F238E27FC236}">
                <a16:creationId xmlns:a16="http://schemas.microsoft.com/office/drawing/2014/main" id="{DE57D74B-2409-EA4E-A043-DFBE235AC84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9462"/>
          <a:stretch/>
        </p:blipFill>
        <p:spPr>
          <a:xfrm>
            <a:off x="2521198" y="696255"/>
            <a:ext cx="2999872" cy="1875496"/>
          </a:xfrm>
          <a:prstGeom prst="rect">
            <a:avLst/>
          </a:prstGeom>
        </p:spPr>
      </p:pic>
      <p:pic>
        <p:nvPicPr>
          <p:cNvPr id="7" name="WhatsApp Video 2020-02-11 at 2.51.59 AM" descr="WhatsApp Video 2020-02-11 at 2.51.59 AM">
            <a:hlinkClick r:id="" action="ppaction://media"/>
            <a:extLst>
              <a:ext uri="{FF2B5EF4-FFF2-40B4-BE49-F238E27FC236}">
                <a16:creationId xmlns:a16="http://schemas.microsoft.com/office/drawing/2014/main" id="{6C7B1551-3302-DF4E-AE1E-8377BDE86FED}"/>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521198" y="2637411"/>
            <a:ext cx="2999871" cy="2249904"/>
          </a:xfrm>
          <a:prstGeom prst="rect">
            <a:avLst/>
          </a:prstGeom>
        </p:spPr>
      </p:pic>
    </p:spTree>
    <p:extLst>
      <p:ext uri="{BB962C8B-B14F-4D97-AF65-F5344CB8AC3E}">
        <p14:creationId xmlns:p14="http://schemas.microsoft.com/office/powerpoint/2010/main" val="15863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2" fill="hold"/>
                                        <p:tgtEl>
                                          <p:spTgt spid="3"/>
                                        </p:tgtEl>
                                      </p:cBhvr>
                                    </p:cmd>
                                  </p:childTnLst>
                                </p:cTn>
                              </p:par>
                            </p:childTnLst>
                          </p:cTn>
                        </p:par>
                        <p:par>
                          <p:cTn id="7" fill="hold">
                            <p:stCondLst>
                              <p:cond delay="12842"/>
                            </p:stCondLst>
                            <p:childTnLst>
                              <p:par>
                                <p:cTn id="8" presetID="1" presetClass="mediacall" presetSubtype="0" fill="hold" nodeType="afterEffect">
                                  <p:stCondLst>
                                    <p:cond delay="0"/>
                                  </p:stCondLst>
                                  <p:childTnLst>
                                    <p:cmd type="call" cmd="playFrom(0.0)">
                                      <p:cBhvr>
                                        <p:cTn id="9" dur="64620" fill="hold"/>
                                        <p:tgtEl>
                                          <p:spTgt spid="6"/>
                                        </p:tgtEl>
                                      </p:cBhvr>
                                    </p:cmd>
                                  </p:childTnLst>
                                </p:cTn>
                              </p:par>
                            </p:childTnLst>
                          </p:cTn>
                        </p:par>
                        <p:par>
                          <p:cTn id="10" fill="hold">
                            <p:stCondLst>
                              <p:cond delay="77462"/>
                            </p:stCondLst>
                            <p:childTnLst>
                              <p:par>
                                <p:cTn id="11" presetID="1" presetClass="mediacall" presetSubtype="0" fill="hold" nodeType="afterEffect">
                                  <p:stCondLst>
                                    <p:cond delay="0"/>
                                  </p:stCondLst>
                                  <p:childTnLst>
                                    <p:cmd type="call" cmd="playFrom(0.0)">
                                      <p:cBhvr>
                                        <p:cTn id="12" dur="154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mute="1">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mute="1">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54FC-E2B1-CC49-AAC3-FFE49189D598}"/>
              </a:ext>
            </a:extLst>
          </p:cNvPr>
          <p:cNvSpPr>
            <a:spLocks noGrp="1"/>
          </p:cNvSpPr>
          <p:nvPr>
            <p:ph type="title"/>
          </p:nvPr>
        </p:nvSpPr>
        <p:spPr>
          <a:xfrm>
            <a:off x="58366" y="38659"/>
            <a:ext cx="9078338" cy="994172"/>
          </a:xfrm>
        </p:spPr>
        <p:txBody>
          <a:bodyPr>
            <a:normAutofit/>
          </a:bodyPr>
          <a:lstStyle/>
          <a:p>
            <a:r>
              <a:rPr lang="en-US" sz="2400" dirty="0"/>
              <a:t>Locust Tracking: traditionally done by experts at UN FAO with field teams </a:t>
            </a:r>
          </a:p>
        </p:txBody>
      </p:sp>
      <p:pic>
        <p:nvPicPr>
          <p:cNvPr id="5" name="Picture 4">
            <a:extLst>
              <a:ext uri="{FF2B5EF4-FFF2-40B4-BE49-F238E27FC236}">
                <a16:creationId xmlns:a16="http://schemas.microsoft.com/office/drawing/2014/main" id="{365C9F59-C1FA-4F4B-96A5-5CE78CD869B9}"/>
              </a:ext>
            </a:extLst>
          </p:cNvPr>
          <p:cNvPicPr>
            <a:picLocks noChangeAspect="1"/>
          </p:cNvPicPr>
          <p:nvPr/>
        </p:nvPicPr>
        <p:blipFill>
          <a:blip r:embed="rId2"/>
          <a:stretch>
            <a:fillRect/>
          </a:stretch>
        </p:blipFill>
        <p:spPr>
          <a:xfrm>
            <a:off x="329525" y="874046"/>
            <a:ext cx="2997335" cy="2004242"/>
          </a:xfrm>
          <a:prstGeom prst="rect">
            <a:avLst/>
          </a:prstGeom>
        </p:spPr>
      </p:pic>
      <p:pic>
        <p:nvPicPr>
          <p:cNvPr id="7" name="Picture 6">
            <a:extLst>
              <a:ext uri="{FF2B5EF4-FFF2-40B4-BE49-F238E27FC236}">
                <a16:creationId xmlns:a16="http://schemas.microsoft.com/office/drawing/2014/main" id="{00BDF0CD-7AD7-8B4E-9AE3-295BA3857609}"/>
              </a:ext>
            </a:extLst>
          </p:cNvPr>
          <p:cNvPicPr>
            <a:picLocks noChangeAspect="1"/>
          </p:cNvPicPr>
          <p:nvPr/>
        </p:nvPicPr>
        <p:blipFill>
          <a:blip r:embed="rId3"/>
          <a:stretch>
            <a:fillRect/>
          </a:stretch>
        </p:blipFill>
        <p:spPr>
          <a:xfrm>
            <a:off x="329525" y="2907472"/>
            <a:ext cx="2997335" cy="2174419"/>
          </a:xfrm>
          <a:prstGeom prst="rect">
            <a:avLst/>
          </a:prstGeom>
        </p:spPr>
      </p:pic>
      <p:pic>
        <p:nvPicPr>
          <p:cNvPr id="8" name="Picture 7">
            <a:extLst>
              <a:ext uri="{FF2B5EF4-FFF2-40B4-BE49-F238E27FC236}">
                <a16:creationId xmlns:a16="http://schemas.microsoft.com/office/drawing/2014/main" id="{0A5ED228-65A1-E24A-B7B0-8583FFBF0659}"/>
              </a:ext>
            </a:extLst>
          </p:cNvPr>
          <p:cNvPicPr>
            <a:picLocks noChangeAspect="1"/>
          </p:cNvPicPr>
          <p:nvPr/>
        </p:nvPicPr>
        <p:blipFill rotWithShape="1">
          <a:blip r:embed="rId4"/>
          <a:srcRect l="6664" t="4366"/>
          <a:stretch/>
        </p:blipFill>
        <p:spPr>
          <a:xfrm>
            <a:off x="3399817" y="863219"/>
            <a:ext cx="5736887" cy="3356042"/>
          </a:xfrm>
          <a:prstGeom prst="rect">
            <a:avLst/>
          </a:prstGeom>
        </p:spPr>
      </p:pic>
      <p:sp>
        <p:nvSpPr>
          <p:cNvPr id="9" name="TextBox 8">
            <a:extLst>
              <a:ext uri="{FF2B5EF4-FFF2-40B4-BE49-F238E27FC236}">
                <a16:creationId xmlns:a16="http://schemas.microsoft.com/office/drawing/2014/main" id="{0C01B9DE-A7E1-F143-AA70-6D24FD9F1C5E}"/>
              </a:ext>
            </a:extLst>
          </p:cNvPr>
          <p:cNvSpPr txBox="1"/>
          <p:nvPr/>
        </p:nvSpPr>
        <p:spPr>
          <a:xfrm>
            <a:off x="3465479" y="4399334"/>
            <a:ext cx="5620155" cy="253916"/>
          </a:xfrm>
          <a:prstGeom prst="rect">
            <a:avLst/>
          </a:prstGeom>
          <a:noFill/>
        </p:spPr>
        <p:txBody>
          <a:bodyPr wrap="square" rtlCol="0">
            <a:spAutoFit/>
          </a:bodyPr>
          <a:lstStyle/>
          <a:p>
            <a:r>
              <a:rPr lang="en-US" sz="1050" dirty="0"/>
              <a:t>26,000 records collected between 1985-2019 by dedicated field officers with UN FAO</a:t>
            </a:r>
          </a:p>
        </p:txBody>
      </p:sp>
      <p:grpSp>
        <p:nvGrpSpPr>
          <p:cNvPr id="13" name="Group 12">
            <a:extLst>
              <a:ext uri="{FF2B5EF4-FFF2-40B4-BE49-F238E27FC236}">
                <a16:creationId xmlns:a16="http://schemas.microsoft.com/office/drawing/2014/main" id="{F0E5ACA7-04C3-B640-A4AD-DEDFFE2D0553}"/>
              </a:ext>
            </a:extLst>
          </p:cNvPr>
          <p:cNvGrpSpPr/>
          <p:nvPr/>
        </p:nvGrpSpPr>
        <p:grpSpPr>
          <a:xfrm>
            <a:off x="6849745" y="2785224"/>
            <a:ext cx="1497163" cy="1362490"/>
            <a:chOff x="9132993" y="3713634"/>
            <a:chExt cx="1996217" cy="1816653"/>
          </a:xfrm>
        </p:grpSpPr>
        <p:sp>
          <p:nvSpPr>
            <p:cNvPr id="10" name="TextBox 9">
              <a:extLst>
                <a:ext uri="{FF2B5EF4-FFF2-40B4-BE49-F238E27FC236}">
                  <a16:creationId xmlns:a16="http://schemas.microsoft.com/office/drawing/2014/main" id="{026EED4D-8B2D-1E45-9E99-41900779F304}"/>
                </a:ext>
              </a:extLst>
            </p:cNvPr>
            <p:cNvSpPr txBox="1"/>
            <p:nvPr/>
          </p:nvSpPr>
          <p:spPr>
            <a:xfrm>
              <a:off x="9132993" y="5191732"/>
              <a:ext cx="1683397" cy="338555"/>
            </a:xfrm>
            <a:prstGeom prst="rect">
              <a:avLst/>
            </a:prstGeom>
            <a:solidFill>
              <a:schemeClr val="bg1"/>
            </a:solidFill>
          </p:spPr>
          <p:txBody>
            <a:bodyPr wrap="square" rtlCol="0">
              <a:spAutoFit/>
            </a:bodyPr>
            <a:lstStyle/>
            <a:p>
              <a:r>
                <a:rPr lang="en-US" sz="1050" dirty="0">
                  <a:solidFill>
                    <a:srgbClr val="FF0000"/>
                  </a:solidFill>
                </a:rPr>
                <a:t>Dec 28</a:t>
              </a:r>
              <a:r>
                <a:rPr lang="en-US" sz="1050" baseline="30000" dirty="0">
                  <a:solidFill>
                    <a:srgbClr val="FF0000"/>
                  </a:solidFill>
                </a:rPr>
                <a:t>th</a:t>
              </a:r>
              <a:r>
                <a:rPr lang="en-US" sz="1050" dirty="0">
                  <a:solidFill>
                    <a:srgbClr val="FF0000"/>
                  </a:solidFill>
                </a:rPr>
                <a:t> 2019</a:t>
              </a:r>
            </a:p>
          </p:txBody>
        </p:sp>
        <p:sp>
          <p:nvSpPr>
            <p:cNvPr id="12" name="Down Arrow 11">
              <a:extLst>
                <a:ext uri="{FF2B5EF4-FFF2-40B4-BE49-F238E27FC236}">
                  <a16:creationId xmlns:a16="http://schemas.microsoft.com/office/drawing/2014/main" id="{CA76198C-74D5-D849-8C35-65AFE3058037}"/>
                </a:ext>
              </a:extLst>
            </p:cNvPr>
            <p:cNvSpPr/>
            <p:nvPr/>
          </p:nvSpPr>
          <p:spPr>
            <a:xfrm rot="2501144">
              <a:off x="10912642" y="3713634"/>
              <a:ext cx="216568" cy="6713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1421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7EF1AD-F17A-6A41-9E05-A67E7071844F}"/>
              </a:ext>
            </a:extLst>
          </p:cNvPr>
          <p:cNvPicPr>
            <a:picLocks noChangeAspect="1"/>
          </p:cNvPicPr>
          <p:nvPr/>
        </p:nvPicPr>
        <p:blipFill>
          <a:blip r:embed="rId2"/>
          <a:stretch>
            <a:fillRect/>
          </a:stretch>
        </p:blipFill>
        <p:spPr>
          <a:xfrm>
            <a:off x="4648093" y="2853891"/>
            <a:ext cx="4156526" cy="1067678"/>
          </a:xfrm>
          <a:prstGeom prst="rect">
            <a:avLst/>
          </a:prstGeom>
        </p:spPr>
      </p:pic>
      <p:pic>
        <p:nvPicPr>
          <p:cNvPr id="7" name="Picture 6">
            <a:extLst>
              <a:ext uri="{FF2B5EF4-FFF2-40B4-BE49-F238E27FC236}">
                <a16:creationId xmlns:a16="http://schemas.microsoft.com/office/drawing/2014/main" id="{F8F11546-E203-3C4B-8C63-BEF0121D3622}"/>
              </a:ext>
            </a:extLst>
          </p:cNvPr>
          <p:cNvPicPr>
            <a:picLocks noChangeAspect="1"/>
          </p:cNvPicPr>
          <p:nvPr/>
        </p:nvPicPr>
        <p:blipFill>
          <a:blip r:embed="rId3"/>
          <a:stretch>
            <a:fillRect/>
          </a:stretch>
        </p:blipFill>
        <p:spPr>
          <a:xfrm>
            <a:off x="4833075" y="3899139"/>
            <a:ext cx="4595474" cy="1151296"/>
          </a:xfrm>
          <a:prstGeom prst="rect">
            <a:avLst/>
          </a:prstGeom>
        </p:spPr>
      </p:pic>
      <p:pic>
        <p:nvPicPr>
          <p:cNvPr id="11" name="Picture 10">
            <a:extLst>
              <a:ext uri="{FF2B5EF4-FFF2-40B4-BE49-F238E27FC236}">
                <a16:creationId xmlns:a16="http://schemas.microsoft.com/office/drawing/2014/main" id="{F9FF96A8-30FC-CC47-B151-C10F69999271}"/>
              </a:ext>
            </a:extLst>
          </p:cNvPr>
          <p:cNvPicPr>
            <a:picLocks noChangeAspect="1"/>
          </p:cNvPicPr>
          <p:nvPr/>
        </p:nvPicPr>
        <p:blipFill>
          <a:blip r:embed="rId4"/>
          <a:stretch>
            <a:fillRect/>
          </a:stretch>
        </p:blipFill>
        <p:spPr>
          <a:xfrm>
            <a:off x="4290646" y="1831400"/>
            <a:ext cx="4058119" cy="1059420"/>
          </a:xfrm>
          <a:prstGeom prst="rect">
            <a:avLst/>
          </a:prstGeom>
        </p:spPr>
      </p:pic>
      <p:pic>
        <p:nvPicPr>
          <p:cNvPr id="13" name="Picture 12">
            <a:extLst>
              <a:ext uri="{FF2B5EF4-FFF2-40B4-BE49-F238E27FC236}">
                <a16:creationId xmlns:a16="http://schemas.microsoft.com/office/drawing/2014/main" id="{CBA97771-E876-9D41-B23C-AC4EA5390C92}"/>
              </a:ext>
            </a:extLst>
          </p:cNvPr>
          <p:cNvPicPr>
            <a:picLocks noChangeAspect="1"/>
          </p:cNvPicPr>
          <p:nvPr/>
        </p:nvPicPr>
        <p:blipFill>
          <a:blip r:embed="rId5"/>
          <a:stretch>
            <a:fillRect/>
          </a:stretch>
        </p:blipFill>
        <p:spPr>
          <a:xfrm>
            <a:off x="4075516" y="747028"/>
            <a:ext cx="4088900" cy="1105583"/>
          </a:xfrm>
          <a:prstGeom prst="rect">
            <a:avLst/>
          </a:prstGeom>
        </p:spPr>
      </p:pic>
      <p:pic>
        <p:nvPicPr>
          <p:cNvPr id="15" name="Picture 14">
            <a:extLst>
              <a:ext uri="{FF2B5EF4-FFF2-40B4-BE49-F238E27FC236}">
                <a16:creationId xmlns:a16="http://schemas.microsoft.com/office/drawing/2014/main" id="{164047DB-EB53-DC4D-A4A2-3C28DE781D93}"/>
              </a:ext>
            </a:extLst>
          </p:cNvPr>
          <p:cNvPicPr>
            <a:picLocks noChangeAspect="1"/>
          </p:cNvPicPr>
          <p:nvPr/>
        </p:nvPicPr>
        <p:blipFill>
          <a:blip r:embed="rId6"/>
          <a:stretch>
            <a:fillRect/>
          </a:stretch>
        </p:blipFill>
        <p:spPr>
          <a:xfrm>
            <a:off x="565533" y="3903156"/>
            <a:ext cx="4235702" cy="1143265"/>
          </a:xfrm>
          <a:prstGeom prst="rect">
            <a:avLst/>
          </a:prstGeom>
        </p:spPr>
      </p:pic>
      <p:pic>
        <p:nvPicPr>
          <p:cNvPr id="17" name="Picture 16">
            <a:extLst>
              <a:ext uri="{FF2B5EF4-FFF2-40B4-BE49-F238E27FC236}">
                <a16:creationId xmlns:a16="http://schemas.microsoft.com/office/drawing/2014/main" id="{83DC1F2A-1B20-C54A-AF74-93405E4D67D0}"/>
              </a:ext>
            </a:extLst>
          </p:cNvPr>
          <p:cNvPicPr>
            <a:picLocks noChangeAspect="1"/>
          </p:cNvPicPr>
          <p:nvPr/>
        </p:nvPicPr>
        <p:blipFill>
          <a:blip r:embed="rId7"/>
          <a:stretch>
            <a:fillRect/>
          </a:stretch>
        </p:blipFill>
        <p:spPr>
          <a:xfrm>
            <a:off x="369299" y="2824542"/>
            <a:ext cx="3949126" cy="1114910"/>
          </a:xfrm>
          <a:prstGeom prst="rect">
            <a:avLst/>
          </a:prstGeom>
        </p:spPr>
      </p:pic>
      <p:pic>
        <p:nvPicPr>
          <p:cNvPr id="19" name="Picture 18">
            <a:extLst>
              <a:ext uri="{FF2B5EF4-FFF2-40B4-BE49-F238E27FC236}">
                <a16:creationId xmlns:a16="http://schemas.microsoft.com/office/drawing/2014/main" id="{9C8188A9-A0B7-594C-9B79-1F9D44380AF6}"/>
              </a:ext>
            </a:extLst>
          </p:cNvPr>
          <p:cNvPicPr>
            <a:picLocks noChangeAspect="1"/>
          </p:cNvPicPr>
          <p:nvPr/>
        </p:nvPicPr>
        <p:blipFill>
          <a:blip r:embed="rId8"/>
          <a:stretch>
            <a:fillRect/>
          </a:stretch>
        </p:blipFill>
        <p:spPr>
          <a:xfrm>
            <a:off x="170568" y="1796293"/>
            <a:ext cx="3975392" cy="1105583"/>
          </a:xfrm>
          <a:prstGeom prst="rect">
            <a:avLst/>
          </a:prstGeom>
        </p:spPr>
      </p:pic>
      <p:pic>
        <p:nvPicPr>
          <p:cNvPr id="21" name="Picture 20">
            <a:extLst>
              <a:ext uri="{FF2B5EF4-FFF2-40B4-BE49-F238E27FC236}">
                <a16:creationId xmlns:a16="http://schemas.microsoft.com/office/drawing/2014/main" id="{5792CEB6-302C-A244-8C50-D2974E5B00F0}"/>
              </a:ext>
            </a:extLst>
          </p:cNvPr>
          <p:cNvPicPr>
            <a:picLocks noChangeAspect="1"/>
          </p:cNvPicPr>
          <p:nvPr/>
        </p:nvPicPr>
        <p:blipFill>
          <a:blip r:embed="rId9"/>
          <a:stretch>
            <a:fillRect/>
          </a:stretch>
        </p:blipFill>
        <p:spPr>
          <a:xfrm>
            <a:off x="-45120" y="758719"/>
            <a:ext cx="4191080" cy="1072682"/>
          </a:xfrm>
          <a:prstGeom prst="rect">
            <a:avLst/>
          </a:prstGeom>
        </p:spPr>
      </p:pic>
      <p:sp>
        <p:nvSpPr>
          <p:cNvPr id="10" name="Title 1">
            <a:extLst>
              <a:ext uri="{FF2B5EF4-FFF2-40B4-BE49-F238E27FC236}">
                <a16:creationId xmlns:a16="http://schemas.microsoft.com/office/drawing/2014/main" id="{171D4E4E-AD54-1948-B4DA-32DF501BBD9C}"/>
              </a:ext>
            </a:extLst>
          </p:cNvPr>
          <p:cNvSpPr txBox="1">
            <a:spLocks/>
          </p:cNvSpPr>
          <p:nvPr/>
        </p:nvSpPr>
        <p:spPr>
          <a:xfrm>
            <a:off x="170567" y="170341"/>
            <a:ext cx="633617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Kenya: a country unprepared for Locusts  </a:t>
            </a:r>
          </a:p>
        </p:txBody>
      </p:sp>
      <p:grpSp>
        <p:nvGrpSpPr>
          <p:cNvPr id="8" name="Group 7">
            <a:extLst>
              <a:ext uri="{FF2B5EF4-FFF2-40B4-BE49-F238E27FC236}">
                <a16:creationId xmlns:a16="http://schemas.microsoft.com/office/drawing/2014/main" id="{DAFD18E3-618F-AF48-8E48-D89B40F36175}"/>
              </a:ext>
            </a:extLst>
          </p:cNvPr>
          <p:cNvGrpSpPr/>
          <p:nvPr/>
        </p:nvGrpSpPr>
        <p:grpSpPr>
          <a:xfrm>
            <a:off x="170567" y="1579399"/>
            <a:ext cx="5353334" cy="3319259"/>
            <a:chOff x="227422" y="2105865"/>
            <a:chExt cx="7137779" cy="4425678"/>
          </a:xfrm>
        </p:grpSpPr>
        <p:sp>
          <p:nvSpPr>
            <p:cNvPr id="2" name="Rectangle 1">
              <a:extLst>
                <a:ext uri="{FF2B5EF4-FFF2-40B4-BE49-F238E27FC236}">
                  <a16:creationId xmlns:a16="http://schemas.microsoft.com/office/drawing/2014/main" id="{DFA8842F-66CC-B840-B3A1-360D90512322}"/>
                </a:ext>
              </a:extLst>
            </p:cNvPr>
            <p:cNvSpPr/>
            <p:nvPr/>
          </p:nvSpPr>
          <p:spPr>
            <a:xfrm>
              <a:off x="227422" y="2111299"/>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98034974-C539-7E44-BCDF-296EE6D2054D}"/>
                </a:ext>
              </a:extLst>
            </p:cNvPr>
            <p:cNvSpPr/>
            <p:nvPr/>
          </p:nvSpPr>
          <p:spPr>
            <a:xfrm>
              <a:off x="5684931" y="2105865"/>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CE5FE355-B742-D745-9ACB-F5D68392BD13}"/>
                </a:ext>
              </a:extLst>
            </p:cNvPr>
            <p:cNvSpPr/>
            <p:nvPr/>
          </p:nvSpPr>
          <p:spPr>
            <a:xfrm>
              <a:off x="462660" y="3513006"/>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901F95BB-6BAC-C24A-913D-194A133F43B0}"/>
                </a:ext>
              </a:extLst>
            </p:cNvPr>
            <p:cNvSpPr/>
            <p:nvPr/>
          </p:nvSpPr>
          <p:spPr>
            <a:xfrm>
              <a:off x="5991247" y="3527808"/>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69CB97CB-846F-2940-B357-5D0101761F2A}"/>
                </a:ext>
              </a:extLst>
            </p:cNvPr>
            <p:cNvSpPr/>
            <p:nvPr/>
          </p:nvSpPr>
          <p:spPr>
            <a:xfrm>
              <a:off x="684622" y="4886432"/>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3DBDF450-557C-174C-A34B-FCB81E206AF5}"/>
                </a:ext>
              </a:extLst>
            </p:cNvPr>
            <p:cNvSpPr/>
            <p:nvPr/>
          </p:nvSpPr>
          <p:spPr>
            <a:xfrm>
              <a:off x="6444100" y="4875004"/>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F2B459D6-797B-A14B-B0A3-7E07A4FB5560}"/>
                </a:ext>
              </a:extLst>
            </p:cNvPr>
            <p:cNvSpPr/>
            <p:nvPr/>
          </p:nvSpPr>
          <p:spPr>
            <a:xfrm>
              <a:off x="974554" y="6376507"/>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1198D34A-3E96-6248-A5AF-EF3200683E84}"/>
                </a:ext>
              </a:extLst>
            </p:cNvPr>
            <p:cNvSpPr/>
            <p:nvPr/>
          </p:nvSpPr>
          <p:spPr>
            <a:xfrm>
              <a:off x="6678224" y="6374465"/>
              <a:ext cx="686977" cy="155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56BB9E1B-6068-EC4B-BC72-AFC2F3D9BF9D}"/>
                </a:ext>
              </a:extLst>
            </p:cNvPr>
            <p:cNvSpPr txBox="1"/>
            <p:nvPr/>
          </p:nvSpPr>
          <p:spPr>
            <a:xfrm>
              <a:off x="3766871" y="2441868"/>
              <a:ext cx="3522148" cy="769441"/>
            </a:xfrm>
            <a:prstGeom prst="rect">
              <a:avLst/>
            </a:prstGeom>
            <a:solidFill>
              <a:schemeClr val="bg1">
                <a:lumMod val="85000"/>
              </a:schemeClr>
            </a:solidFill>
            <a:ln w="22225">
              <a:solidFill>
                <a:srgbClr val="FF0000"/>
              </a:solidFill>
            </a:ln>
          </p:spPr>
          <p:txBody>
            <a:bodyPr wrap="square" rtlCol="0">
              <a:spAutoFit/>
            </a:bodyPr>
            <a:lstStyle/>
            <a:p>
              <a:r>
                <a:rPr lang="en-US" sz="1050" dirty="0">
                  <a:solidFill>
                    <a:srgbClr val="FF0000"/>
                  </a:solidFill>
                </a:rPr>
                <a:t>March 11</a:t>
              </a:r>
              <a:r>
                <a:rPr lang="en-US" sz="1050" baseline="30000" dirty="0">
                  <a:solidFill>
                    <a:srgbClr val="FF0000"/>
                  </a:solidFill>
                </a:rPr>
                <a:t>th</a:t>
              </a:r>
              <a:r>
                <a:rPr lang="en-US" sz="1050" dirty="0">
                  <a:solidFill>
                    <a:srgbClr val="FF0000"/>
                  </a:solidFill>
                </a:rPr>
                <a:t> COVID19 Pandemic declared by WHO: shut down travel between counties in Kenya </a:t>
              </a:r>
            </a:p>
          </p:txBody>
        </p:sp>
      </p:grpSp>
    </p:spTree>
    <p:extLst>
      <p:ext uri="{BB962C8B-B14F-4D97-AF65-F5344CB8AC3E}">
        <p14:creationId xmlns:p14="http://schemas.microsoft.com/office/powerpoint/2010/main" val="18845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1117</Words>
  <Application>Microsoft Macintosh PowerPoint</Application>
  <PresentationFormat>On-screen Show (16:9)</PresentationFormat>
  <Paragraphs>119</Paragraphs>
  <Slides>27</Slides>
  <Notes>13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Times New Roman</vt:lpstr>
      <vt:lpstr>Arial Black</vt:lpstr>
      <vt:lpstr>Calibri</vt:lpstr>
      <vt:lpstr>Simple Light</vt:lpstr>
      <vt:lpstr>PowerPoint Presentation</vt:lpstr>
      <vt:lpstr>Agenda  Presentation 1 - PlantVillage Presentation 2 - AgriFin Panel Audience Q&amp;A</vt:lpstr>
      <vt:lpstr>PowerPoint Presentation</vt:lpstr>
      <vt:lpstr>PowerPoint Presentation</vt:lpstr>
      <vt:lpstr>PowerPoint Presentation</vt:lpstr>
      <vt:lpstr>PlantVillage: Empowering the crowd to track the Desert Locust  </vt:lpstr>
      <vt:lpstr>The Locust Crisis in East Africa: 2020</vt:lpstr>
      <vt:lpstr>Locust Tracking: traditionally done by experts at UN FAO with field teams </vt:lpstr>
      <vt:lpstr>PowerPoint Presentation</vt:lpstr>
      <vt:lpstr>PlantVillage, as a UN FAO Partner, was asked to provide an emergency response </vt:lpstr>
      <vt:lpstr>1: Surveillance: eLocust3m- a satellite connected app for anyone to collect data like an FAO expert</vt:lpstr>
      <vt:lpstr>1: Surveillance: eLocust3m- AI assisted classification</vt:lpstr>
      <vt:lpstr>PowerPoint Presentation</vt:lpstr>
      <vt:lpstr>ArcGIS platform integrated with NASA, NOAA, ISRIC, Gro-Intellgence etc </vt:lpstr>
      <vt:lpstr>Machine learning to predict occurrence</vt:lpstr>
      <vt:lpstr>PowerPoint Presentation</vt:lpstr>
      <vt:lpstr>More and better technology!</vt:lpstr>
      <vt:lpstr>Conclusion </vt:lpstr>
      <vt:lpstr>Acknowledgments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John Mundy</cp:lastModifiedBy>
  <cp:revision>1</cp:revision>
  <dcterms:modified xsi:type="dcterms:W3CDTF">2020-09-21T12:20:51Z</dcterms:modified>
</cp:coreProperties>
</file>